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0"/>
  </p:notesMasterIdLst>
  <p:sldIdLst>
    <p:sldId id="256" r:id="rId2"/>
    <p:sldId id="324" r:id="rId3"/>
    <p:sldId id="258" r:id="rId4"/>
    <p:sldId id="260" r:id="rId5"/>
    <p:sldId id="323" r:id="rId6"/>
    <p:sldId id="259" r:id="rId7"/>
    <p:sldId id="321" r:id="rId8"/>
    <p:sldId id="305" r:id="rId9"/>
    <p:sldId id="325" r:id="rId10"/>
    <p:sldId id="266" r:id="rId11"/>
    <p:sldId id="267" r:id="rId12"/>
    <p:sldId id="268" r:id="rId13"/>
    <p:sldId id="322" r:id="rId14"/>
    <p:sldId id="309" r:id="rId15"/>
    <p:sldId id="261" r:id="rId16"/>
    <p:sldId id="257" r:id="rId17"/>
    <p:sldId id="326" r:id="rId18"/>
    <p:sldId id="327" r:id="rId19"/>
    <p:sldId id="328" r:id="rId20"/>
    <p:sldId id="312" r:id="rId21"/>
    <p:sldId id="313" r:id="rId22"/>
    <p:sldId id="314" r:id="rId23"/>
    <p:sldId id="320" r:id="rId24"/>
    <p:sldId id="263" r:id="rId25"/>
    <p:sldId id="315" r:id="rId26"/>
    <p:sldId id="264" r:id="rId27"/>
    <p:sldId id="265" r:id="rId28"/>
    <p:sldId id="311" r:id="rId2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1"/>
    </p:embeddedFont>
    <p:embeddedFont>
      <p:font typeface="Cabin" panose="020B0604020202020204" charset="0"/>
      <p:regular r:id="rId32"/>
    </p:embeddedFont>
    <p:embeddedFont>
      <p:font typeface="Catamaran" panose="020B0604020202020204" charset="0"/>
      <p:regular r:id="rId33"/>
      <p:bold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Fugaz One" panose="020B0604020202020204" charset="0"/>
      <p:regular r:id="rId39"/>
    </p:embeddedFont>
    <p:embeddedFont>
      <p:font typeface="Unbounded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0727A9-4639-422A-8F4B-D0ABC9F388EE}">
  <a:tblStyle styleId="{4D0727A9-4639-422A-8F4B-D0ABC9F388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99f2f57a7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99f2f57a7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012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77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27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25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91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273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08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114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79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49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849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434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518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57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71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64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21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17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54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27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510" y="4843463"/>
            <a:ext cx="1076628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2415867" y="3554200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372375" y="2272550"/>
            <a:ext cx="4399200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713100" y="1381575"/>
            <a:ext cx="4032600" cy="1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subTitle" idx="1"/>
          </p:nvPr>
        </p:nvSpPr>
        <p:spPr>
          <a:xfrm>
            <a:off x="713100" y="2921313"/>
            <a:ext cx="3235800" cy="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3" r:id="rId7"/>
    <p:sldLayoutId id="2147483670" r:id="rId8"/>
    <p:sldLayoutId id="2147483671" r:id="rId9"/>
    <p:sldLayoutId id="2147483672" r:id="rId10"/>
    <p:sldLayoutId id="2147483673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52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/>
          <p:nvPr/>
        </p:nvSpPr>
        <p:spPr>
          <a:xfrm>
            <a:off x="4966500" y="867950"/>
            <a:ext cx="3069900" cy="2340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1"/>
          <p:cNvSpPr/>
          <p:nvPr/>
        </p:nvSpPr>
        <p:spPr>
          <a:xfrm>
            <a:off x="637600" y="195974"/>
            <a:ext cx="4228200" cy="4092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5" y="764750"/>
            <a:ext cx="3003401" cy="361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>
            <a:spLocks noGrp="1"/>
          </p:cNvSpPr>
          <p:nvPr>
            <p:ph type="ctrTitle"/>
          </p:nvPr>
        </p:nvSpPr>
        <p:spPr>
          <a:xfrm>
            <a:off x="4185890" y="952264"/>
            <a:ext cx="4370570" cy="2789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 panose="020B0A04020102020204" pitchFamily="34" charset="0"/>
                <a:ea typeface="Unbounded" pitchFamily="34" charset="-122"/>
                <a:cs typeface="Unbounded" pitchFamily="34" charset="-120"/>
              </a:rPr>
              <a:t>End-to-End DevOps, Cloud &amp; AIOps Project</a:t>
            </a:r>
            <a:br>
              <a:rPr lang="en-US" sz="3600" dirty="0">
                <a:latin typeface="Arial Black" panose="020B0A04020102020204" pitchFamily="34" charset="0"/>
              </a:rPr>
            </a:br>
            <a:endParaRPr sz="3600" dirty="0">
              <a:solidFill>
                <a:schemeClr val="dk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FBB97348-473B-ED07-515A-FE7F25DD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5" y="1045584"/>
            <a:ext cx="4410365" cy="2766581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B54358E9-4BB9-8942-07AB-1D4A1C61A13E}"/>
              </a:ext>
            </a:extLst>
          </p:cNvPr>
          <p:cNvSpPr/>
          <p:nvPr/>
        </p:nvSpPr>
        <p:spPr>
          <a:xfrm>
            <a:off x="224839" y="446362"/>
            <a:ext cx="4145905" cy="29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44"/>
              </a:lnSpc>
            </a:pPr>
            <a:r>
              <a:rPr lang="en-US" sz="1875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Sonarcloud</a:t>
            </a:r>
            <a:r>
              <a:rPr lang="en-US" sz="18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Analysis</a:t>
            </a:r>
            <a:endParaRPr lang="en-US" sz="1875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600241FA-D838-A270-BD0B-DE12C7877C0A}"/>
              </a:ext>
            </a:extLst>
          </p:cNvPr>
          <p:cNvSpPr/>
          <p:nvPr/>
        </p:nvSpPr>
        <p:spPr>
          <a:xfrm>
            <a:off x="4773258" y="446362"/>
            <a:ext cx="4145905" cy="29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44"/>
              </a:lnSpc>
            </a:pPr>
            <a:r>
              <a:rPr lang="en-US" sz="1875" dirty="0">
                <a:solidFill>
                  <a:srgbClr val="FFFFFF"/>
                </a:solidFill>
                <a:latin typeface="Unbounded" pitchFamily="34" charset="0"/>
              </a:rPr>
              <a:t>Docker Layer Caching</a:t>
            </a:r>
            <a:endParaRPr lang="en-US" sz="1875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74F4CF-6F61-9836-3EC1-27EC2B52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64" y="1045584"/>
            <a:ext cx="4364182" cy="2766580"/>
          </a:xfrm>
          <a:prstGeom prst="rect">
            <a:avLst/>
          </a:prstGeom>
        </p:spPr>
      </p:pic>
      <p:sp>
        <p:nvSpPr>
          <p:cNvPr id="6" name="Google Shape;145;p31">
            <a:extLst>
              <a:ext uri="{FF2B5EF4-FFF2-40B4-BE49-F238E27FC236}">
                <a16:creationId xmlns:a16="http://schemas.microsoft.com/office/drawing/2014/main" id="{F09C1774-2430-4AB7-A38B-EBEB0D9EE8F5}"/>
              </a:ext>
            </a:extLst>
          </p:cNvPr>
          <p:cNvSpPr/>
          <p:nvPr/>
        </p:nvSpPr>
        <p:spPr>
          <a:xfrm>
            <a:off x="8027183" y="4840824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29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AEA2FF9-9288-12D2-932A-C51B85D2AF6F}"/>
              </a:ext>
            </a:extLst>
          </p:cNvPr>
          <p:cNvSpPr/>
          <p:nvPr/>
        </p:nvSpPr>
        <p:spPr>
          <a:xfrm>
            <a:off x="224839" y="446362"/>
            <a:ext cx="4145905" cy="29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44"/>
              </a:lnSpc>
            </a:pPr>
            <a:r>
              <a:rPr lang="en-US" sz="18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Scan Image with </a:t>
            </a:r>
            <a:r>
              <a:rPr lang="en-US" sz="1875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Trivy</a:t>
            </a:r>
            <a:endParaRPr lang="en-US" sz="1875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6E2AFDEF-0A3E-B54C-AF6D-5AA0739720A1}"/>
              </a:ext>
            </a:extLst>
          </p:cNvPr>
          <p:cNvSpPr/>
          <p:nvPr/>
        </p:nvSpPr>
        <p:spPr>
          <a:xfrm>
            <a:off x="4935681" y="446362"/>
            <a:ext cx="4145905" cy="29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44"/>
              </a:lnSpc>
            </a:pPr>
            <a:r>
              <a:rPr lang="en-US" sz="1875" dirty="0">
                <a:solidFill>
                  <a:srgbClr val="FFFFFF"/>
                </a:solidFill>
                <a:latin typeface="Unbounded" pitchFamily="34" charset="0"/>
              </a:rPr>
              <a:t>Push Image to </a:t>
            </a:r>
            <a:r>
              <a:rPr lang="en-US" sz="1875" dirty="0" err="1">
                <a:solidFill>
                  <a:srgbClr val="FFFFFF"/>
                </a:solidFill>
                <a:latin typeface="Unbounded" pitchFamily="34" charset="0"/>
              </a:rPr>
              <a:t>Dockerhub</a:t>
            </a:r>
            <a:endParaRPr lang="en-US" sz="1875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DFBFE1-1CA0-D446-FAB8-6709712D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7" y="1116211"/>
            <a:ext cx="4597977" cy="2669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9CEEB8-8AF5-4A21-5BB3-E88665C6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344" y="1116211"/>
            <a:ext cx="4150769" cy="2669976"/>
          </a:xfrm>
          <a:prstGeom prst="rect">
            <a:avLst/>
          </a:prstGeom>
        </p:spPr>
      </p:pic>
      <p:sp>
        <p:nvSpPr>
          <p:cNvPr id="6" name="Google Shape;145;p31">
            <a:extLst>
              <a:ext uri="{FF2B5EF4-FFF2-40B4-BE49-F238E27FC236}">
                <a16:creationId xmlns:a16="http://schemas.microsoft.com/office/drawing/2014/main" id="{C77AEB1B-530F-4FCE-9ECB-392A8ED6B733}"/>
              </a:ext>
            </a:extLst>
          </p:cNvPr>
          <p:cNvSpPr/>
          <p:nvPr/>
        </p:nvSpPr>
        <p:spPr>
          <a:xfrm>
            <a:off x="8027183" y="4840824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72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AEC6A0D-377A-91F0-B662-3A042238B9B8}"/>
              </a:ext>
            </a:extLst>
          </p:cNvPr>
          <p:cNvSpPr/>
          <p:nvPr/>
        </p:nvSpPr>
        <p:spPr>
          <a:xfrm>
            <a:off x="224839" y="446362"/>
            <a:ext cx="4145905" cy="29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44"/>
              </a:lnSpc>
            </a:pPr>
            <a:r>
              <a:rPr lang="en-US" sz="1875" dirty="0">
                <a:solidFill>
                  <a:srgbClr val="FFFFFF"/>
                </a:solidFill>
                <a:latin typeface="Unbounded" pitchFamily="34" charset="0"/>
              </a:rPr>
              <a:t>Push Image to Amazon </a:t>
            </a:r>
            <a:r>
              <a:rPr lang="en-US" sz="1875" dirty="0" err="1">
                <a:solidFill>
                  <a:srgbClr val="FFFFFF"/>
                </a:solidFill>
                <a:latin typeface="Unbounded" pitchFamily="34" charset="0"/>
              </a:rPr>
              <a:t>ecr</a:t>
            </a:r>
            <a:endParaRPr lang="en-US" sz="1875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989F6B2A-4903-5B8F-8629-1AF3FA87FD0F}"/>
              </a:ext>
            </a:extLst>
          </p:cNvPr>
          <p:cNvSpPr/>
          <p:nvPr/>
        </p:nvSpPr>
        <p:spPr>
          <a:xfrm>
            <a:off x="4701954" y="449786"/>
            <a:ext cx="4145905" cy="29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44"/>
              </a:lnSpc>
            </a:pPr>
            <a:r>
              <a:rPr lang="en-US" sz="1875" dirty="0">
                <a:solidFill>
                  <a:srgbClr val="FFFFFF"/>
                </a:solidFill>
                <a:latin typeface="Unbounded" pitchFamily="34" charset="0"/>
              </a:rPr>
              <a:t>Slack notification message</a:t>
            </a:r>
            <a:endParaRPr lang="en-US" sz="1875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B2E0F5-7ACD-B93F-8C4F-2C9437D3B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39" y="1246910"/>
            <a:ext cx="4167909" cy="2506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D4AF81-DF14-29C1-0B51-E551157FE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46910"/>
            <a:ext cx="4520046" cy="2506805"/>
          </a:xfrm>
          <a:prstGeom prst="rect">
            <a:avLst/>
          </a:prstGeom>
        </p:spPr>
      </p:pic>
      <p:sp>
        <p:nvSpPr>
          <p:cNvPr id="6" name="Google Shape;145;p31">
            <a:extLst>
              <a:ext uri="{FF2B5EF4-FFF2-40B4-BE49-F238E27FC236}">
                <a16:creationId xmlns:a16="http://schemas.microsoft.com/office/drawing/2014/main" id="{AFB00084-975A-4D14-8346-A48570AEB96A}"/>
              </a:ext>
            </a:extLst>
          </p:cNvPr>
          <p:cNvSpPr/>
          <p:nvPr/>
        </p:nvSpPr>
        <p:spPr>
          <a:xfrm>
            <a:off x="8027183" y="4840824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694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8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8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E3DDE-8C15-4991-859E-40C0A4178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3" y="127591"/>
            <a:ext cx="4890977" cy="4888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892833-37E3-46E1-BD1C-BB0664659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539" y="127591"/>
            <a:ext cx="4159622" cy="47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460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2977597" y="2596557"/>
            <a:ext cx="574473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Kubernetes Monitoring</a:t>
            </a:r>
            <a:b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</a:br>
            <a:b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</a:br>
            <a: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Layer on EKS</a:t>
            </a:r>
            <a:endParaRPr lang="en-US" sz="3600" b="1" dirty="0"/>
          </a:p>
        </p:txBody>
      </p:sp>
      <p:sp>
        <p:nvSpPr>
          <p:cNvPr id="237" name="Google Shape;237;p35"/>
          <p:cNvSpPr/>
          <p:nvPr/>
        </p:nvSpPr>
        <p:spPr>
          <a:xfrm>
            <a:off x="5104095" y="821006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5262045" y="1179964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Google Shape;345;p39">
            <a:extLst>
              <a:ext uri="{FF2B5EF4-FFF2-40B4-BE49-F238E27FC236}">
                <a16:creationId xmlns:a16="http://schemas.microsoft.com/office/drawing/2014/main" id="{57A05EF0-DDFA-4D96-AEDD-B9C7DB0298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51" y="1241606"/>
            <a:ext cx="2101734" cy="192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44;p39">
            <a:extLst>
              <a:ext uri="{FF2B5EF4-FFF2-40B4-BE49-F238E27FC236}">
                <a16:creationId xmlns:a16="http://schemas.microsoft.com/office/drawing/2014/main" id="{87357333-AB14-4654-AB54-BD472E3205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204" y="2475532"/>
            <a:ext cx="2645625" cy="1925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2023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578" y="524546"/>
            <a:ext cx="3984501" cy="21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81"/>
              </a:lnSpc>
            </a:pPr>
            <a:r>
              <a:rPr lang="en-US" sz="143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Kubernetes Monitoring Layer on EKS</a:t>
            </a:r>
            <a:endParaRPr lang="en-US" sz="1438" dirty="0"/>
          </a:p>
        </p:txBody>
      </p:sp>
      <p:sp>
        <p:nvSpPr>
          <p:cNvPr id="3" name="Text 1"/>
          <p:cNvSpPr/>
          <p:nvPr/>
        </p:nvSpPr>
        <p:spPr>
          <a:xfrm>
            <a:off x="523578" y="947812"/>
            <a:ext cx="8096845" cy="155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robust monitoring stack deployed on Amazon EKS provides comprehensive observability into our application and infrastructure, ensuring peak performance and stability.</a:t>
            </a:r>
            <a:endParaRPr lang="en-US" sz="750" dirty="0"/>
          </a:p>
        </p:txBody>
      </p:sp>
      <p:sp>
        <p:nvSpPr>
          <p:cNvPr id="4" name="Shape 2"/>
          <p:cNvSpPr/>
          <p:nvPr/>
        </p:nvSpPr>
        <p:spPr>
          <a:xfrm>
            <a:off x="523577" y="1373795"/>
            <a:ext cx="48593" cy="48593"/>
          </a:xfrm>
          <a:prstGeom prst="roundRect">
            <a:avLst>
              <a:gd name="adj" fmla="val 58805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5" name="Text 3"/>
          <p:cNvSpPr/>
          <p:nvPr/>
        </p:nvSpPr>
        <p:spPr>
          <a:xfrm>
            <a:off x="669355" y="1322190"/>
            <a:ext cx="1144042" cy="142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87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Prometheus</a:t>
            </a:r>
            <a:endParaRPr lang="en-US" sz="875" dirty="0"/>
          </a:p>
        </p:txBody>
      </p:sp>
      <p:sp>
        <p:nvSpPr>
          <p:cNvPr id="6" name="Text 4"/>
          <p:cNvSpPr/>
          <p:nvPr/>
        </p:nvSpPr>
        <p:spPr>
          <a:xfrm>
            <a:off x="669355" y="1562324"/>
            <a:ext cx="3784029" cy="31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High-performance metrics collection and storage, forming the backbone of our monitoring system.</a:t>
            </a:r>
            <a:endParaRPr lang="en-US" sz="750" dirty="0"/>
          </a:p>
        </p:txBody>
      </p:sp>
      <p:sp>
        <p:nvSpPr>
          <p:cNvPr id="7" name="Shape 5"/>
          <p:cNvSpPr/>
          <p:nvPr/>
        </p:nvSpPr>
        <p:spPr>
          <a:xfrm>
            <a:off x="523577" y="2119573"/>
            <a:ext cx="48593" cy="48593"/>
          </a:xfrm>
          <a:prstGeom prst="roundRect">
            <a:avLst>
              <a:gd name="adj" fmla="val 58805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8" name="Text 6"/>
          <p:cNvSpPr/>
          <p:nvPr/>
        </p:nvSpPr>
        <p:spPr>
          <a:xfrm>
            <a:off x="669355" y="2067967"/>
            <a:ext cx="1144042" cy="142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87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Grafana</a:t>
            </a:r>
            <a:endParaRPr lang="en-US" sz="875" dirty="0"/>
          </a:p>
        </p:txBody>
      </p:sp>
      <p:sp>
        <p:nvSpPr>
          <p:cNvPr id="9" name="Text 7"/>
          <p:cNvSpPr/>
          <p:nvPr/>
        </p:nvSpPr>
        <p:spPr>
          <a:xfrm>
            <a:off x="669355" y="2308102"/>
            <a:ext cx="3784029" cy="31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 and customizable dashboards for real-time visualization, offering deep insights into system health.</a:t>
            </a:r>
            <a:endParaRPr lang="en-US" sz="750" dirty="0"/>
          </a:p>
        </p:txBody>
      </p:sp>
      <p:sp>
        <p:nvSpPr>
          <p:cNvPr id="10" name="Shape 8"/>
          <p:cNvSpPr/>
          <p:nvPr/>
        </p:nvSpPr>
        <p:spPr>
          <a:xfrm>
            <a:off x="523577" y="2865350"/>
            <a:ext cx="48593" cy="48593"/>
          </a:xfrm>
          <a:prstGeom prst="roundRect">
            <a:avLst>
              <a:gd name="adj" fmla="val 58805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1" name="Text 9"/>
          <p:cNvSpPr/>
          <p:nvPr/>
        </p:nvSpPr>
        <p:spPr>
          <a:xfrm>
            <a:off x="669355" y="2813745"/>
            <a:ext cx="1144042" cy="142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87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Exporters</a:t>
            </a:r>
            <a:endParaRPr lang="en-US" sz="875" dirty="0"/>
          </a:p>
        </p:txBody>
      </p:sp>
      <p:sp>
        <p:nvSpPr>
          <p:cNvPr id="12" name="Text 10"/>
          <p:cNvSpPr/>
          <p:nvPr/>
        </p:nvSpPr>
        <p:spPr>
          <a:xfrm>
            <a:off x="669355" y="3053879"/>
            <a:ext cx="3784029" cy="155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Node Exporters &amp; Kube-state-metrics for comprehensive cluster insights and granular data.</a:t>
            </a:r>
            <a:endParaRPr lang="en-US" sz="750" dirty="0"/>
          </a:p>
        </p:txBody>
      </p:sp>
      <p:sp>
        <p:nvSpPr>
          <p:cNvPr id="13" name="Shape 11"/>
          <p:cNvSpPr/>
          <p:nvPr/>
        </p:nvSpPr>
        <p:spPr>
          <a:xfrm>
            <a:off x="523577" y="3455529"/>
            <a:ext cx="48593" cy="48593"/>
          </a:xfrm>
          <a:prstGeom prst="roundRect">
            <a:avLst>
              <a:gd name="adj" fmla="val 588054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4" name="Text 12"/>
          <p:cNvSpPr/>
          <p:nvPr/>
        </p:nvSpPr>
        <p:spPr>
          <a:xfrm>
            <a:off x="669355" y="3403923"/>
            <a:ext cx="1144042" cy="142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87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Alertmanager</a:t>
            </a:r>
            <a:endParaRPr lang="en-US" sz="875" dirty="0"/>
          </a:p>
        </p:txBody>
      </p:sp>
      <p:sp>
        <p:nvSpPr>
          <p:cNvPr id="15" name="Text 13"/>
          <p:cNvSpPr/>
          <p:nvPr/>
        </p:nvSpPr>
        <p:spPr>
          <a:xfrm>
            <a:off x="669355" y="3644057"/>
            <a:ext cx="3784029" cy="31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and dispatches alerts to various notification channels, ensuring critical issues are promptly addressed.</a:t>
            </a:r>
            <a:endParaRPr lang="en-US" sz="750" dirty="0"/>
          </a:p>
        </p:txBody>
      </p:sp>
      <p:sp>
        <p:nvSpPr>
          <p:cNvPr id="16" name="Text 14"/>
          <p:cNvSpPr/>
          <p:nvPr/>
        </p:nvSpPr>
        <p:spPr>
          <a:xfrm>
            <a:off x="523578" y="4064646"/>
            <a:ext cx="3929807" cy="466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Provisioning is automated with </a:t>
            </a:r>
            <a:r>
              <a:rPr lang="en-US" sz="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Terraform</a:t>
            </a: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</a:t>
            </a:r>
            <a:r>
              <a:rPr lang="en-US" sz="7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Helm</a:t>
            </a: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providing a reproducible and scalable monitoring setup. Outputs include a direct Grafana dashboard URL and admin credentials for quick access.</a:t>
            </a:r>
            <a:endParaRPr lang="en-US" sz="750" dirty="0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6FDBE41-A745-1E51-F981-38B786BCE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079" y="1544545"/>
            <a:ext cx="4454278" cy="2862954"/>
          </a:xfrm>
          <a:prstGeom prst="rect">
            <a:avLst/>
          </a:prstGeom>
        </p:spPr>
      </p:pic>
      <p:sp>
        <p:nvSpPr>
          <p:cNvPr id="18" name="Google Shape;145;p31">
            <a:extLst>
              <a:ext uri="{FF2B5EF4-FFF2-40B4-BE49-F238E27FC236}">
                <a16:creationId xmlns:a16="http://schemas.microsoft.com/office/drawing/2014/main" id="{03298154-147A-4569-814A-9AB198FBC336}"/>
              </a:ext>
            </a:extLst>
          </p:cNvPr>
          <p:cNvSpPr/>
          <p:nvPr/>
        </p:nvSpPr>
        <p:spPr>
          <a:xfrm>
            <a:off x="7993627" y="4840824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42" y="358006"/>
            <a:ext cx="3109318" cy="305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6"/>
              </a:lnSpc>
            </a:pPr>
            <a:r>
              <a:rPr lang="en-US" sz="2000" b="1" dirty="0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 Features to Include in the EKS Cluster</a:t>
            </a:r>
            <a:endParaRPr lang="en-US" sz="1906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455042" y="2941885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endParaRPr lang="en-US" sz="1000" dirty="0"/>
          </a:p>
        </p:txBody>
      </p:sp>
      <p:sp>
        <p:nvSpPr>
          <p:cNvPr id="11" name="Google Shape;798;p52">
            <a:extLst>
              <a:ext uri="{FF2B5EF4-FFF2-40B4-BE49-F238E27FC236}">
                <a16:creationId xmlns:a16="http://schemas.microsoft.com/office/drawing/2014/main" id="{AB342B35-C567-4609-93A2-23E71D8ABD9F}"/>
              </a:ext>
            </a:extLst>
          </p:cNvPr>
          <p:cNvSpPr txBox="1">
            <a:spLocks/>
          </p:cNvSpPr>
          <p:nvPr/>
        </p:nvSpPr>
        <p:spPr>
          <a:xfrm>
            <a:off x="287834" y="2390753"/>
            <a:ext cx="3728647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algn="l">
              <a:lnSpc>
                <a:spcPts val="2850"/>
              </a:lnSpc>
            </a:pPr>
            <a:r>
              <a:rPr lang="en-US" sz="1400" b="1" dirty="0">
                <a:solidFill>
                  <a:schemeClr val="bg1"/>
                </a:solidFill>
                <a:latin typeface="+mn-lt"/>
                <a:ea typeface="Unbounded" pitchFamily="34" charset="-122"/>
                <a:cs typeface="Unbounded" pitchFamily="34" charset="-120"/>
              </a:rPr>
              <a:t>1] Core EKS Cluster Setup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-Create an EKS control plane in us-east-1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-.Use a managed node group running on EC2.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-Use 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EKSNodeRole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 that contains the required policies:</a:t>
            </a:r>
          </a:p>
          <a:p>
            <a:pPr algn="l">
              <a:lnSpc>
                <a:spcPts val="2850"/>
              </a:lnSpc>
            </a:pP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AmazonEKSWorkerNodePolicy</a:t>
            </a:r>
            <a:endParaRPr lang="en-US" sz="1050" dirty="0">
              <a:solidFill>
                <a:schemeClr val="bg1"/>
              </a:solidFill>
              <a:latin typeface="Cabin" panose="020B0604020202020204" charset="0"/>
              <a:ea typeface="Unbounded" pitchFamily="34" charset="-122"/>
              <a:cs typeface="Cabin" panose="020B0604020202020204" charset="0"/>
            </a:endParaRP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AmazonEC2ContainerRegistryReadOnly</a:t>
            </a:r>
          </a:p>
          <a:p>
            <a:pPr algn="l">
              <a:lnSpc>
                <a:spcPts val="2850"/>
              </a:lnSpc>
            </a:pP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AmazonEKS_CNI_Policy</a:t>
            </a:r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D82D6-9EEE-4900-8A29-F89061B60532}"/>
              </a:ext>
            </a:extLst>
          </p:cNvPr>
          <p:cNvSpPr txBox="1"/>
          <p:nvPr/>
        </p:nvSpPr>
        <p:spPr>
          <a:xfrm>
            <a:off x="4485262" y="1398666"/>
            <a:ext cx="4731390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2] Networking &amp; Load Balancing</a:t>
            </a:r>
          </a:p>
          <a:p>
            <a:r>
              <a:rPr lang="en-US" b="1" dirty="0">
                <a:solidFill>
                  <a:schemeClr val="bg1"/>
                </a:solidFill>
              </a:rPr>
              <a:t>Network Load Balancer (NLB)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Expose cluster services using an NLB instead of the default CLB.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Configure Kubernetes service annotations: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service.beta.kubernetes.io/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aws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-load-balancer-type: "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nlb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“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service.beta.kubernetes.io/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aws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-load-balancer-scheme: internet-facing or internal.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Enable cross-zone load balancing for high availability.</a:t>
            </a: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NLB auto-provisions automatically via the AWS Load Balancer Controller.</a:t>
            </a:r>
          </a:p>
        </p:txBody>
      </p:sp>
      <p:sp>
        <p:nvSpPr>
          <p:cNvPr id="3" name="Google Shape;145;p31">
            <a:extLst>
              <a:ext uri="{FF2B5EF4-FFF2-40B4-BE49-F238E27FC236}">
                <a16:creationId xmlns:a16="http://schemas.microsoft.com/office/drawing/2014/main" id="{19FF9522-8F4A-29F4-673F-ADC36233D6AF}"/>
              </a:ext>
            </a:extLst>
          </p:cNvPr>
          <p:cNvSpPr/>
          <p:nvPr/>
        </p:nvSpPr>
        <p:spPr>
          <a:xfrm>
            <a:off x="7993627" y="4854472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42" y="358006"/>
            <a:ext cx="3109318" cy="305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6"/>
              </a:lnSpc>
            </a:pPr>
            <a:r>
              <a:rPr lang="en-US" sz="2000" b="1" dirty="0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 Features to Include in the EKS Cluster</a:t>
            </a:r>
            <a:endParaRPr lang="en-US" sz="1906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455042" y="2941885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endParaRPr lang="en-US" sz="1000" dirty="0"/>
          </a:p>
        </p:txBody>
      </p:sp>
      <p:sp>
        <p:nvSpPr>
          <p:cNvPr id="6" name="Google Shape;798;p52">
            <a:extLst>
              <a:ext uri="{FF2B5EF4-FFF2-40B4-BE49-F238E27FC236}">
                <a16:creationId xmlns:a16="http://schemas.microsoft.com/office/drawing/2014/main" id="{9FFAC63B-51ED-4DA5-8F26-CB49ECBAD1F9}"/>
              </a:ext>
            </a:extLst>
          </p:cNvPr>
          <p:cNvSpPr txBox="1">
            <a:spLocks/>
          </p:cNvSpPr>
          <p:nvPr/>
        </p:nvSpPr>
        <p:spPr>
          <a:xfrm>
            <a:off x="329779" y="2656702"/>
            <a:ext cx="3728647" cy="815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algn="l">
              <a:lnSpc>
                <a:spcPts val="2850"/>
              </a:lnSpc>
            </a:pPr>
            <a:r>
              <a:rPr lang="en-US" sz="1400" b="1" dirty="0">
                <a:solidFill>
                  <a:schemeClr val="bg1"/>
                </a:solidFill>
                <a:latin typeface="+mn-lt"/>
                <a:ea typeface="Unbounded" pitchFamily="34" charset="-122"/>
                <a:cs typeface="Unbounded" pitchFamily="34" charset="-120"/>
              </a:rPr>
              <a:t>3] Horizontal Pod Autoscaling (HPA)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Automatically increases/decreases number of pods based on CPU/memory or custom metrics.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Requires: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Metrics Server installed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YAML example use autoscaling/v2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Typical fields: 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minReplicas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 / 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maxReplicas</a:t>
            </a:r>
            <a:endParaRPr lang="en-US" sz="1050" dirty="0">
              <a:solidFill>
                <a:schemeClr val="bg1"/>
              </a:solidFill>
              <a:latin typeface="Cabin" panose="020B0604020202020204" charset="0"/>
              <a:ea typeface="Unbounded" pitchFamily="34" charset="-122"/>
              <a:cs typeface="Cabin" panose="020B0604020202020204" charset="0"/>
            </a:endParaRP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Target : CPU Utilization Percentage or memory</a:t>
            </a:r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B0BAE-9E5D-4A16-8A9A-347B2F704A7E}"/>
              </a:ext>
            </a:extLst>
          </p:cNvPr>
          <p:cNvSpPr txBox="1"/>
          <p:nvPr/>
        </p:nvSpPr>
        <p:spPr>
          <a:xfrm>
            <a:off x="4412610" y="1634734"/>
            <a:ext cx="4731390" cy="2300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4] Vertical Pod Autoscaling (VPA)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Automatically adjusts CPU/RAM requests &amp; limits of pods.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Components deployed: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VPA Recommender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VPA Updater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VPA Admission Controller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Works with HPA but affects resource sizes, not pod</a:t>
            </a:r>
            <a:r>
              <a:rPr lang="en-US" b="1" dirty="0">
                <a:solidFill>
                  <a:schemeClr val="bg1"/>
                </a:solidFill>
              </a:rPr>
              <a:t> count.</a:t>
            </a:r>
          </a:p>
        </p:txBody>
      </p:sp>
      <p:sp>
        <p:nvSpPr>
          <p:cNvPr id="3" name="Google Shape;145;p31">
            <a:extLst>
              <a:ext uri="{FF2B5EF4-FFF2-40B4-BE49-F238E27FC236}">
                <a16:creationId xmlns:a16="http://schemas.microsoft.com/office/drawing/2014/main" id="{97042173-3D8D-DB44-54F7-93F65846AF51}"/>
              </a:ext>
            </a:extLst>
          </p:cNvPr>
          <p:cNvSpPr/>
          <p:nvPr/>
        </p:nvSpPr>
        <p:spPr>
          <a:xfrm>
            <a:off x="7993627" y="4854472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51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42" y="358006"/>
            <a:ext cx="3109318" cy="305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6"/>
              </a:lnSpc>
            </a:pPr>
            <a:r>
              <a:rPr lang="en-US" sz="2000" b="1" dirty="0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 Features to Include in the EKS Cluster</a:t>
            </a:r>
            <a:endParaRPr lang="en-US" sz="1906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455042" y="2941885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endParaRPr lang="en-US" sz="1000" dirty="0"/>
          </a:p>
        </p:txBody>
      </p:sp>
      <p:sp>
        <p:nvSpPr>
          <p:cNvPr id="8" name="Google Shape;798;p52">
            <a:extLst>
              <a:ext uri="{FF2B5EF4-FFF2-40B4-BE49-F238E27FC236}">
                <a16:creationId xmlns:a16="http://schemas.microsoft.com/office/drawing/2014/main" id="{69995821-E9F1-4A71-B6B1-E578908F2C59}"/>
              </a:ext>
            </a:extLst>
          </p:cNvPr>
          <p:cNvSpPr txBox="1">
            <a:spLocks/>
          </p:cNvSpPr>
          <p:nvPr/>
        </p:nvSpPr>
        <p:spPr>
          <a:xfrm>
            <a:off x="329779" y="2656703"/>
            <a:ext cx="4242221" cy="5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algn="l">
              <a:lnSpc>
                <a:spcPts val="2850"/>
              </a:lnSpc>
            </a:pPr>
            <a:r>
              <a:rPr lang="en-US" sz="1400" b="1" dirty="0">
                <a:solidFill>
                  <a:schemeClr val="bg1"/>
                </a:solidFill>
                <a:latin typeface="+mn-lt"/>
                <a:ea typeface="Unbounded" pitchFamily="34" charset="-122"/>
                <a:cs typeface="Unbounded" pitchFamily="34" charset="-120"/>
              </a:rPr>
              <a:t>5] Cluster </a:t>
            </a:r>
            <a:r>
              <a:rPr lang="en-US" sz="1400" b="1" dirty="0" err="1">
                <a:solidFill>
                  <a:schemeClr val="bg1"/>
                </a:solidFill>
                <a:latin typeface="+mn-lt"/>
                <a:ea typeface="Unbounded" pitchFamily="34" charset="-122"/>
                <a:cs typeface="Unbounded" pitchFamily="34" charset="-120"/>
              </a:rPr>
              <a:t>Autoscaler</a:t>
            </a:r>
            <a:r>
              <a:rPr lang="en-US" sz="1400" b="1" dirty="0">
                <a:solidFill>
                  <a:schemeClr val="bg1"/>
                </a:solidFill>
                <a:latin typeface="+mn-lt"/>
                <a:ea typeface="Unbounded" pitchFamily="34" charset="-122"/>
                <a:cs typeface="Unbounded" pitchFamily="34" charset="-120"/>
              </a:rPr>
              <a:t> (Node Autoscaling)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Automatically adds/removes EC2 nodes in the node group.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Integrates directly with EKS managed node groups.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Requires: IAM permissions (autoscaling, EC2)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Node group 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min_size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max_size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, and 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desired_size</a:t>
            </a:r>
            <a:endParaRPr lang="en-US" sz="1050" dirty="0">
              <a:solidFill>
                <a:schemeClr val="bg1"/>
              </a:solidFill>
              <a:latin typeface="Cabin" panose="020B0604020202020204" charset="0"/>
              <a:ea typeface="Unbounded" pitchFamily="34" charset="-122"/>
              <a:cs typeface="Cabin" panose="020B0604020202020204" charset="0"/>
            </a:endParaRP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Works together with HPA:HPA scales pods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Cluster 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Autoscaler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 adds EC2 nodes if pods cannot fit</a:t>
            </a:r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01D28-996C-431D-9DA9-1AE19077F919}"/>
              </a:ext>
            </a:extLst>
          </p:cNvPr>
          <p:cNvSpPr txBox="1"/>
          <p:nvPr/>
        </p:nvSpPr>
        <p:spPr>
          <a:xfrm>
            <a:off x="4538687" y="1716097"/>
            <a:ext cx="4731390" cy="1977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6] IAM &amp; </a:t>
            </a:r>
            <a:r>
              <a:rPr lang="en-US" b="1" dirty="0" err="1">
                <a:solidFill>
                  <a:schemeClr val="bg1"/>
                </a:solidFill>
              </a:rPr>
              <a:t>SecurityNode</a:t>
            </a:r>
            <a:r>
              <a:rPr lang="en-US" b="1" dirty="0">
                <a:solidFill>
                  <a:schemeClr val="bg1"/>
                </a:solidFill>
              </a:rPr>
              <a:t> IAM Role includes: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AmazonEC2ContainerRegistryReadOnly → pull images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AmazonEKSWorkerNodePolicy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 → worker node access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AmazonEKS_CNI_Policy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 → CNI plugin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Control plane IAM role using eks.amazonaws.com trust.</a:t>
            </a:r>
          </a:p>
          <a:p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Enabled encryption for cluster secrets using KMS</a:t>
            </a:r>
          </a:p>
        </p:txBody>
      </p:sp>
      <p:sp>
        <p:nvSpPr>
          <p:cNvPr id="3" name="Google Shape;145;p31">
            <a:extLst>
              <a:ext uri="{FF2B5EF4-FFF2-40B4-BE49-F238E27FC236}">
                <a16:creationId xmlns:a16="http://schemas.microsoft.com/office/drawing/2014/main" id="{0382E161-054A-BAB8-1A3E-B69A88698322}"/>
              </a:ext>
            </a:extLst>
          </p:cNvPr>
          <p:cNvSpPr/>
          <p:nvPr/>
        </p:nvSpPr>
        <p:spPr>
          <a:xfrm>
            <a:off x="7993627" y="4854472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795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42" y="358006"/>
            <a:ext cx="3109318" cy="305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6"/>
              </a:lnSpc>
            </a:pPr>
            <a:r>
              <a:rPr lang="en-US" sz="2000" b="1" dirty="0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 Features to Include in the EKS Cluster</a:t>
            </a:r>
            <a:endParaRPr lang="en-US" sz="1906" dirty="0">
              <a:solidFill>
                <a:schemeClr val="bg1"/>
              </a:solidFill>
            </a:endParaRPr>
          </a:p>
        </p:txBody>
      </p:sp>
      <p:sp>
        <p:nvSpPr>
          <p:cNvPr id="9" name="Text 7"/>
          <p:cNvSpPr/>
          <p:nvPr/>
        </p:nvSpPr>
        <p:spPr>
          <a:xfrm>
            <a:off x="455042" y="2941885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endParaRPr lang="en-US" sz="1000" dirty="0"/>
          </a:p>
        </p:txBody>
      </p:sp>
      <p:sp>
        <p:nvSpPr>
          <p:cNvPr id="6" name="Google Shape;798;p52">
            <a:extLst>
              <a:ext uri="{FF2B5EF4-FFF2-40B4-BE49-F238E27FC236}">
                <a16:creationId xmlns:a16="http://schemas.microsoft.com/office/drawing/2014/main" id="{8907667D-43E0-4071-94CD-E5338A73B914}"/>
              </a:ext>
            </a:extLst>
          </p:cNvPr>
          <p:cNvSpPr txBox="1">
            <a:spLocks/>
          </p:cNvSpPr>
          <p:nvPr/>
        </p:nvSpPr>
        <p:spPr>
          <a:xfrm>
            <a:off x="399353" y="2597289"/>
            <a:ext cx="3464503" cy="20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algn="l">
              <a:lnSpc>
                <a:spcPts val="2850"/>
              </a:lnSpc>
            </a:pPr>
            <a:r>
              <a:rPr lang="en-US" sz="1200" b="1" dirty="0">
                <a:solidFill>
                  <a:schemeClr val="bg1"/>
                </a:solidFill>
                <a:latin typeface="+mn-lt"/>
                <a:ea typeface="Unbounded" pitchFamily="34" charset="-122"/>
                <a:cs typeface="Unbounded" pitchFamily="34" charset="-120"/>
              </a:rPr>
              <a:t>7] Additional Features You Mentioned </a:t>
            </a:r>
            <a:r>
              <a:rPr lang="en-US" sz="1200" b="1" dirty="0">
                <a:solidFill>
                  <a:schemeClr val="bg1"/>
                </a:solidFill>
                <a:latin typeface="+mn-lt"/>
                <a:ea typeface="Unbounded" pitchFamily="34" charset="-122"/>
                <a:cs typeface="Cabin" panose="020B0604020202020204" charset="0"/>
              </a:rPr>
              <a:t>Before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IAM OIDC Provider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Connects the EKS cluster to AWS IAM.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Required for: AWS Load Balancer Controller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Cluster </a:t>
            </a: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Autoscaler</a:t>
            </a:r>
            <a:endParaRPr lang="en-US" sz="1050" dirty="0">
              <a:solidFill>
                <a:schemeClr val="bg1"/>
              </a:solidFill>
              <a:latin typeface="Cabin" panose="020B0604020202020204" charset="0"/>
              <a:ea typeface="Unbounded" pitchFamily="34" charset="-122"/>
              <a:cs typeface="Cabin" panose="020B0604020202020204" charset="0"/>
            </a:endParaRP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ea typeface="Unbounded" pitchFamily="34" charset="-122"/>
                <a:cs typeface="Cabin" panose="020B0604020202020204" charset="0"/>
              </a:rPr>
              <a:t>External DNSEBS CSI Driver (persistent storage)</a:t>
            </a:r>
          </a:p>
          <a:p>
            <a:pPr algn="l">
              <a:lnSpc>
                <a:spcPts val="2850"/>
              </a:lnSpc>
            </a:pPr>
            <a:endParaRPr lang="en-US" sz="1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FB186C-1541-4BDF-AF6C-0BF623385D14}"/>
              </a:ext>
            </a:extLst>
          </p:cNvPr>
          <p:cNvSpPr txBox="1"/>
          <p:nvPr/>
        </p:nvSpPr>
        <p:spPr>
          <a:xfrm>
            <a:off x="4220327" y="1338144"/>
            <a:ext cx="4468631" cy="3377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50"/>
              </a:lnSpc>
            </a:pPr>
            <a:r>
              <a:rPr lang="en-US" sz="1200" b="1" dirty="0">
                <a:solidFill>
                  <a:schemeClr val="bg1"/>
                </a:solidFill>
                <a:latin typeface="+mn-lt"/>
              </a:rPr>
              <a:t>8) Kubernetes Add-ons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CNI plugin</a:t>
            </a:r>
          </a:p>
          <a:p>
            <a:pPr algn="l">
              <a:lnSpc>
                <a:spcPts val="2850"/>
              </a:lnSpc>
            </a:pP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kube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-proxy</a:t>
            </a:r>
          </a:p>
          <a:p>
            <a:pPr algn="l">
              <a:lnSpc>
                <a:spcPts val="2850"/>
              </a:lnSpc>
            </a:pP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CoreDNS</a:t>
            </a:r>
            <a:endParaRPr lang="en-US" sz="1050" dirty="0">
              <a:solidFill>
                <a:schemeClr val="bg1"/>
              </a:solidFill>
              <a:latin typeface="Cabin" panose="020B0604020202020204" charset="0"/>
              <a:cs typeface="Cabin" panose="020B0604020202020204" charset="0"/>
            </a:endParaRPr>
          </a:p>
          <a:p>
            <a:pPr algn="l">
              <a:lnSpc>
                <a:spcPts val="2850"/>
              </a:lnSpc>
            </a:pPr>
            <a:r>
              <a:rPr lang="en-US" sz="1050" dirty="0" err="1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NodeGroup</a:t>
            </a: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 Features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Auto-scaling enabled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Multiple availability zones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Works with VPC and private subnets</a:t>
            </a:r>
          </a:p>
          <a:p>
            <a:pPr algn="l">
              <a:lnSpc>
                <a:spcPts val="2850"/>
              </a:lnSpc>
            </a:pPr>
            <a:r>
              <a:rPr lang="en-US" sz="1050" dirty="0">
                <a:solidFill>
                  <a:schemeClr val="bg1"/>
                </a:solidFill>
                <a:latin typeface="Cabin" panose="020B0604020202020204" charset="0"/>
                <a:cs typeface="Cabin" panose="020B0604020202020204" charset="0"/>
              </a:rPr>
              <a:t>Supports spot or on-demand instances depending on configuration</a:t>
            </a:r>
            <a:endParaRPr lang="en-US" sz="1050" dirty="0">
              <a:latin typeface="Cabin" panose="020B0604020202020204" charset="0"/>
              <a:cs typeface="Cabin" panose="020B0604020202020204" charset="0"/>
            </a:endParaRPr>
          </a:p>
        </p:txBody>
      </p:sp>
      <p:sp>
        <p:nvSpPr>
          <p:cNvPr id="3" name="Google Shape;145;p31">
            <a:extLst>
              <a:ext uri="{FF2B5EF4-FFF2-40B4-BE49-F238E27FC236}">
                <a16:creationId xmlns:a16="http://schemas.microsoft.com/office/drawing/2014/main" id="{E1B42C86-9555-FCA0-D3D0-7DDCA1884B75}"/>
              </a:ext>
            </a:extLst>
          </p:cNvPr>
          <p:cNvSpPr/>
          <p:nvPr/>
        </p:nvSpPr>
        <p:spPr>
          <a:xfrm>
            <a:off x="7993627" y="4854472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35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5042" y="358006"/>
            <a:ext cx="3109318" cy="305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6"/>
              </a:lnSpc>
            </a:pPr>
            <a:r>
              <a:rPr lang="en-US" sz="190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Team &amp; Vision</a:t>
            </a:r>
            <a:endParaRPr lang="en-US" sz="1906" dirty="0"/>
          </a:p>
        </p:txBody>
      </p:sp>
      <p:sp>
        <p:nvSpPr>
          <p:cNvPr id="3" name="Text 1"/>
          <p:cNvSpPr/>
          <p:nvPr/>
        </p:nvSpPr>
        <p:spPr>
          <a:xfrm>
            <a:off x="455042" y="923926"/>
            <a:ext cx="8233916" cy="415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625"/>
              </a:lnSpc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Led by a dedicated team of experts, this initiative pushes the boundaries of cloud engineering and operational intelligence. Our collective vision was to build a resilient, automated, and intelligent system from the ground up.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5042" y="1603102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Mahmoud Mohamed: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Docker/CI/CD/Monitoring Specialist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5042" y="1856556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Eslam Fouad: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CI/CD/Monitoring Specialist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5042" y="2110010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Ezzat Tarek: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EKS Cluster Architect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55042" y="2363465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Omar Tamer: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Infrastructure Engineer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55042" y="2616919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14313" indent="-214313">
              <a:lnSpc>
                <a:spcPts val="1625"/>
              </a:lnSpc>
              <a:buSzPct val="100000"/>
              <a:buChar char="•"/>
            </a:pPr>
            <a:r>
              <a:rPr lang="en-US" sz="1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Rawan Mohamed:</a:t>
            </a: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AIOps &amp; Anomaly Detection Expert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455042" y="2941885"/>
            <a:ext cx="3958382" cy="207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25"/>
              </a:lnSpc>
            </a:pPr>
            <a:endParaRPr lang="en-US" sz="1000" dirty="0"/>
          </a:p>
        </p:txBody>
      </p:sp>
      <p:pic>
        <p:nvPicPr>
          <p:cNvPr id="10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30401" y="2110011"/>
            <a:ext cx="4114542" cy="2325609"/>
          </a:xfrm>
          <a:prstGeom prst="rect">
            <a:avLst/>
          </a:prstGeom>
        </p:spPr>
      </p:pic>
      <p:sp>
        <p:nvSpPr>
          <p:cNvPr id="11" name="Google Shape;145;p31">
            <a:extLst>
              <a:ext uri="{FF2B5EF4-FFF2-40B4-BE49-F238E27FC236}">
                <a16:creationId xmlns:a16="http://schemas.microsoft.com/office/drawing/2014/main" id="{835D7693-FDB4-4690-9776-76FEC7F6BAA4}"/>
              </a:ext>
            </a:extLst>
          </p:cNvPr>
          <p:cNvSpPr/>
          <p:nvPr/>
        </p:nvSpPr>
        <p:spPr>
          <a:xfrm>
            <a:off x="7993627" y="4854472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2977597" y="2596557"/>
            <a:ext cx="574473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ts val="265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AIOps: Real-time</a:t>
            </a:r>
            <a:b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</a:br>
            <a:b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</a:br>
            <a: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Anomaly Detection</a:t>
            </a:r>
            <a:endParaRPr lang="en-US" sz="3600" b="1" dirty="0"/>
          </a:p>
        </p:txBody>
      </p:sp>
      <p:sp>
        <p:nvSpPr>
          <p:cNvPr id="237" name="Google Shape;237;p35"/>
          <p:cNvSpPr/>
          <p:nvPr/>
        </p:nvSpPr>
        <p:spPr>
          <a:xfrm>
            <a:off x="5104095" y="821006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5262045" y="1179964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Google Shape;345;p39">
            <a:extLst>
              <a:ext uri="{FF2B5EF4-FFF2-40B4-BE49-F238E27FC236}">
                <a16:creationId xmlns:a16="http://schemas.microsoft.com/office/drawing/2014/main" id="{57A05EF0-DDFA-4D96-AEDD-B9C7DB0298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151" y="1241606"/>
            <a:ext cx="2101734" cy="192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44;p39">
            <a:extLst>
              <a:ext uri="{FF2B5EF4-FFF2-40B4-BE49-F238E27FC236}">
                <a16:creationId xmlns:a16="http://schemas.microsoft.com/office/drawing/2014/main" id="{87357333-AB14-4654-AB54-BD472E3205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3204" y="2475532"/>
            <a:ext cx="2645625" cy="1925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1587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2"/>
          <p:cNvSpPr/>
          <p:nvPr/>
        </p:nvSpPr>
        <p:spPr>
          <a:xfrm>
            <a:off x="251519" y="330454"/>
            <a:ext cx="7439344" cy="767814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2"/>
          <p:cNvSpPr txBox="1">
            <a:spLocks noGrp="1"/>
          </p:cNvSpPr>
          <p:nvPr>
            <p:ph type="subTitle" idx="1"/>
          </p:nvPr>
        </p:nvSpPr>
        <p:spPr>
          <a:xfrm>
            <a:off x="251519" y="1285846"/>
            <a:ext cx="3544304" cy="3834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1] Metric Ingestion</a:t>
            </a:r>
            <a:endParaRPr lang="en-US" sz="2000" b="1" dirty="0"/>
          </a:p>
        </p:txBody>
      </p:sp>
      <p:sp>
        <p:nvSpPr>
          <p:cNvPr id="798" name="Google Shape;798;p52"/>
          <p:cNvSpPr txBox="1">
            <a:spLocks noGrp="1"/>
          </p:cNvSpPr>
          <p:nvPr>
            <p:ph type="title"/>
          </p:nvPr>
        </p:nvSpPr>
        <p:spPr>
          <a:xfrm>
            <a:off x="371138" y="532480"/>
            <a:ext cx="7439344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chemeClr val="tx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AIOps: Real-time Anomaly Detection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06792-91B3-45BA-98CF-D60D2DD58618}"/>
              </a:ext>
            </a:extLst>
          </p:cNvPr>
          <p:cNvSpPr txBox="1"/>
          <p:nvPr/>
        </p:nvSpPr>
        <p:spPr>
          <a:xfrm>
            <a:off x="251519" y="1718912"/>
            <a:ext cx="3661262" cy="767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Fetches real-time metrics directly from Prometheus, establishing a continuous data stream for analysis.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6FC0A6-F1D3-4DC0-8414-F127622955D8}"/>
              </a:ext>
            </a:extLst>
          </p:cNvPr>
          <p:cNvSpPr txBox="1"/>
          <p:nvPr/>
        </p:nvSpPr>
        <p:spPr>
          <a:xfrm>
            <a:off x="251519" y="2648805"/>
            <a:ext cx="4572000" cy="31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2] Isolation Forest</a:t>
            </a:r>
            <a:endParaRPr lang="en-US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78E476-33CC-4220-92BD-955BA7FDA745}"/>
              </a:ext>
            </a:extLst>
          </p:cNvPr>
          <p:cNvSpPr txBox="1"/>
          <p:nvPr/>
        </p:nvSpPr>
        <p:spPr>
          <a:xfrm>
            <a:off x="251519" y="3125138"/>
            <a:ext cx="4572000" cy="537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Utilizes Python's </a:t>
            </a:r>
            <a:r>
              <a:rPr lang="en-US" sz="14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IsolationForest</a:t>
            </a: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algorithm for efficient anomaly identification with high precision.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D86C53-7D97-49B2-B03A-B60FC9F128C1}"/>
              </a:ext>
            </a:extLst>
          </p:cNvPr>
          <p:cNvSpPr txBox="1"/>
          <p:nvPr/>
        </p:nvSpPr>
        <p:spPr>
          <a:xfrm>
            <a:off x="250345" y="3844196"/>
            <a:ext cx="4572000" cy="314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3] Intelligent Alerting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CBA101-47CD-4F83-8637-A36D4E5E2942}"/>
              </a:ext>
            </a:extLst>
          </p:cNvPr>
          <p:cNvSpPr txBox="1"/>
          <p:nvPr/>
        </p:nvSpPr>
        <p:spPr>
          <a:xfrm>
            <a:off x="250345" y="4340309"/>
            <a:ext cx="4572000" cy="537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Detects spikes, drops, and subtle anomalies, generating actionable alerts to prevent outages.</a:t>
            </a:r>
            <a:endParaRPr lang="en-US" sz="1400" dirty="0"/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1C54D142-B380-4C68-A6F2-CC0A6B761A16}"/>
              </a:ext>
            </a:extLst>
          </p:cNvPr>
          <p:cNvSpPr/>
          <p:nvPr/>
        </p:nvSpPr>
        <p:spPr>
          <a:xfrm>
            <a:off x="4822345" y="1425976"/>
            <a:ext cx="2736533" cy="211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4] Multi-channel Notifications</a:t>
            </a:r>
            <a:endParaRPr lang="en-US" sz="2000" b="1" dirty="0"/>
          </a:p>
        </p:txBody>
      </p:sp>
      <p:sp>
        <p:nvSpPr>
          <p:cNvPr id="20" name="Text 21">
            <a:extLst>
              <a:ext uri="{FF2B5EF4-FFF2-40B4-BE49-F238E27FC236}">
                <a16:creationId xmlns:a16="http://schemas.microsoft.com/office/drawing/2014/main" id="{EAF64149-5B0A-42DD-924D-FBFC1880FB45}"/>
              </a:ext>
            </a:extLst>
          </p:cNvPr>
          <p:cNvSpPr/>
          <p:nvPr/>
        </p:nvSpPr>
        <p:spPr>
          <a:xfrm>
            <a:off x="4572000" y="1819529"/>
            <a:ext cx="4119513" cy="829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Sends alerts to Slack, Teams, and custom webhooks for broad coverage and immediate response.</a:t>
            </a:r>
            <a:endParaRPr lang="en-US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CDF37-D02A-466E-8DBF-27C7B19B9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97" r="10654" b="11432"/>
          <a:stretch/>
        </p:blipFill>
        <p:spPr>
          <a:xfrm>
            <a:off x="4822345" y="2486725"/>
            <a:ext cx="4212856" cy="22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06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2030250" y="568949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1699634" y="2851949"/>
            <a:ext cx="574473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ts val="2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Terraform Infrastructure:</a:t>
            </a:r>
            <a:b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</a:br>
            <a:b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</a:br>
            <a: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Multi-Cell EKS</a:t>
            </a:r>
            <a:endParaRPr lang="en-US" sz="3600" b="1" dirty="0"/>
          </a:p>
        </p:txBody>
      </p:sp>
      <p:sp>
        <p:nvSpPr>
          <p:cNvPr id="237" name="Google Shape;237;p35"/>
          <p:cNvSpPr/>
          <p:nvPr/>
        </p:nvSpPr>
        <p:spPr>
          <a:xfrm>
            <a:off x="3881956" y="1234969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4039906" y="15317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Google Shape;345;p39">
            <a:extLst>
              <a:ext uri="{FF2B5EF4-FFF2-40B4-BE49-F238E27FC236}">
                <a16:creationId xmlns:a16="http://schemas.microsoft.com/office/drawing/2014/main" id="{57A05EF0-DDFA-4D96-AEDD-B9C7DB02984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128" y="217138"/>
            <a:ext cx="2101734" cy="192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44;p39">
            <a:extLst>
              <a:ext uri="{FF2B5EF4-FFF2-40B4-BE49-F238E27FC236}">
                <a16:creationId xmlns:a16="http://schemas.microsoft.com/office/drawing/2014/main" id="{87357333-AB14-4654-AB54-BD472E3205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6704" y="3088274"/>
            <a:ext cx="2645625" cy="1925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484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2"/>
          <p:cNvSpPr txBox="1">
            <a:spLocks noGrp="1"/>
          </p:cNvSpPr>
          <p:nvPr>
            <p:ph type="title"/>
          </p:nvPr>
        </p:nvSpPr>
        <p:spPr>
          <a:xfrm>
            <a:off x="251519" y="448411"/>
            <a:ext cx="7439344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b="1" dirty="0">
                <a:solidFill>
                  <a:schemeClr val="tx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 Features to Include in the EKS Cluster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933AA1BE-BF41-4D90-A276-25E5633EFA0E}"/>
              </a:ext>
            </a:extLst>
          </p:cNvPr>
          <p:cNvSpPr/>
          <p:nvPr/>
        </p:nvSpPr>
        <p:spPr>
          <a:xfrm>
            <a:off x="329779" y="1142454"/>
            <a:ext cx="9131378" cy="1514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B52C8-62DB-4AC1-B6D0-6A1B2159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303631"/>
            <a:ext cx="8562702" cy="456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9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5483" y="318567"/>
            <a:ext cx="3332336" cy="177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09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Terraform Infrastructure: Multi-Cell EKS</a:t>
            </a:r>
            <a:endParaRPr lang="en-US" sz="1094" dirty="0"/>
          </a:p>
        </p:txBody>
      </p:sp>
      <p:sp>
        <p:nvSpPr>
          <p:cNvPr id="3" name="Text 1"/>
          <p:cNvSpPr/>
          <p:nvPr/>
        </p:nvSpPr>
        <p:spPr>
          <a:xfrm>
            <a:off x="405483" y="646361"/>
            <a:ext cx="8333036" cy="12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56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infrastructure is meticulously managed by Terraform, deploying a highly available and fault-isolated multi-cell EKS architecture for maximum resilience.</a:t>
            </a:r>
            <a:endParaRPr lang="en-US" sz="563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24" y="851520"/>
            <a:ext cx="5352678" cy="23345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32977" y="966727"/>
            <a:ext cx="1146924" cy="143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969"/>
              </a:lnSpc>
            </a:pPr>
            <a:r>
              <a:rPr lang="en-US" sz="78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Cell1</a:t>
            </a:r>
            <a:endParaRPr lang="en-US" sz="781" dirty="0"/>
          </a:p>
        </p:txBody>
      </p:sp>
      <p:sp>
        <p:nvSpPr>
          <p:cNvPr id="6" name="Text 3"/>
          <p:cNvSpPr/>
          <p:nvPr/>
        </p:nvSpPr>
        <p:spPr>
          <a:xfrm>
            <a:off x="2320791" y="1153340"/>
            <a:ext cx="1159111" cy="24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844"/>
              </a:lnSpc>
            </a:pPr>
            <a:r>
              <a:rPr lang="en-US" sz="65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Independent EKS cluster with core controllers</a:t>
            </a:r>
            <a:endParaRPr lang="en-US" sz="656" dirty="0"/>
          </a:p>
        </p:txBody>
      </p:sp>
      <p:sp>
        <p:nvSpPr>
          <p:cNvPr id="7" name="Text 4"/>
          <p:cNvSpPr/>
          <p:nvPr/>
        </p:nvSpPr>
        <p:spPr>
          <a:xfrm>
            <a:off x="5961800" y="1329626"/>
            <a:ext cx="1146924" cy="143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69"/>
              </a:lnSpc>
            </a:pPr>
            <a:r>
              <a:rPr lang="en-US" sz="78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Cell2</a:t>
            </a:r>
            <a:endParaRPr lang="en-US" sz="781" dirty="0"/>
          </a:p>
        </p:txBody>
      </p:sp>
      <p:sp>
        <p:nvSpPr>
          <p:cNvPr id="8" name="Text 5"/>
          <p:cNvSpPr/>
          <p:nvPr/>
        </p:nvSpPr>
        <p:spPr>
          <a:xfrm>
            <a:off x="5961800" y="1516239"/>
            <a:ext cx="1159110" cy="24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44"/>
              </a:lnSpc>
            </a:pPr>
            <a:r>
              <a:rPr lang="en-US" sz="65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Isolated cluster for service boundary</a:t>
            </a:r>
            <a:endParaRPr lang="en-US" sz="656" dirty="0"/>
          </a:p>
        </p:txBody>
      </p:sp>
      <p:sp>
        <p:nvSpPr>
          <p:cNvPr id="9" name="Text 6"/>
          <p:cNvSpPr/>
          <p:nvPr/>
        </p:nvSpPr>
        <p:spPr>
          <a:xfrm>
            <a:off x="2035076" y="1746690"/>
            <a:ext cx="1146924" cy="143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969"/>
              </a:lnSpc>
            </a:pPr>
            <a:r>
              <a:rPr lang="en-US" sz="78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Cell3</a:t>
            </a:r>
            <a:endParaRPr lang="en-US" sz="781" dirty="0"/>
          </a:p>
        </p:txBody>
      </p:sp>
      <p:sp>
        <p:nvSpPr>
          <p:cNvPr id="10" name="Text 7"/>
          <p:cNvSpPr/>
          <p:nvPr/>
        </p:nvSpPr>
        <p:spPr>
          <a:xfrm>
            <a:off x="2022889" y="1933302"/>
            <a:ext cx="1159111" cy="24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844"/>
              </a:lnSpc>
            </a:pPr>
            <a:r>
              <a:rPr lang="en-US" sz="65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Independent cluster for resilience</a:t>
            </a:r>
            <a:endParaRPr lang="en-US" sz="656" dirty="0"/>
          </a:p>
        </p:txBody>
      </p:sp>
      <p:sp>
        <p:nvSpPr>
          <p:cNvPr id="11" name="Text 8"/>
          <p:cNvSpPr/>
          <p:nvPr/>
        </p:nvSpPr>
        <p:spPr>
          <a:xfrm>
            <a:off x="5961800" y="2250415"/>
            <a:ext cx="1146924" cy="143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69"/>
              </a:lnSpc>
            </a:pPr>
            <a:r>
              <a:rPr lang="en-US" sz="78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Shared VPC</a:t>
            </a:r>
            <a:endParaRPr lang="en-US" sz="781" dirty="0"/>
          </a:p>
        </p:txBody>
      </p:sp>
      <p:sp>
        <p:nvSpPr>
          <p:cNvPr id="12" name="Text 9"/>
          <p:cNvSpPr/>
          <p:nvPr/>
        </p:nvSpPr>
        <p:spPr>
          <a:xfrm>
            <a:off x="5961800" y="2437027"/>
            <a:ext cx="1159110" cy="24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844"/>
              </a:lnSpc>
            </a:pPr>
            <a:r>
              <a:rPr lang="en-US" sz="65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ALB/NLB, LB Controller, Autoscaler</a:t>
            </a:r>
            <a:endParaRPr lang="en-US" sz="656" dirty="0"/>
          </a:p>
        </p:txBody>
      </p:sp>
      <p:sp>
        <p:nvSpPr>
          <p:cNvPr id="13" name="Text 10"/>
          <p:cNvSpPr/>
          <p:nvPr/>
        </p:nvSpPr>
        <p:spPr>
          <a:xfrm>
            <a:off x="2555050" y="2701331"/>
            <a:ext cx="1146924" cy="143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969"/>
              </a:lnSpc>
            </a:pPr>
            <a:r>
              <a:rPr lang="en-US" sz="78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Shared Services</a:t>
            </a:r>
            <a:endParaRPr lang="en-US" sz="781" dirty="0"/>
          </a:p>
        </p:txBody>
      </p:sp>
      <p:sp>
        <p:nvSpPr>
          <p:cNvPr id="14" name="Text 11"/>
          <p:cNvSpPr/>
          <p:nvPr/>
        </p:nvSpPr>
        <p:spPr>
          <a:xfrm>
            <a:off x="2542863" y="2887943"/>
            <a:ext cx="1159111" cy="121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844"/>
              </a:lnSpc>
            </a:pPr>
            <a:r>
              <a:rPr lang="en-US" sz="656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IAM, ECR, S3, CloudWatch</a:t>
            </a:r>
            <a:endParaRPr lang="en-US" sz="656" dirty="0"/>
          </a:p>
        </p:txBody>
      </p:sp>
      <p:sp>
        <p:nvSpPr>
          <p:cNvPr id="15" name="Shape 12"/>
          <p:cNvSpPr/>
          <p:nvPr/>
        </p:nvSpPr>
        <p:spPr>
          <a:xfrm>
            <a:off x="4567238" y="3270721"/>
            <a:ext cx="9525" cy="1859086"/>
          </a:xfrm>
          <a:prstGeom prst="roundRect">
            <a:avLst>
              <a:gd name="adj" fmla="val 11859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6" name="Shape 13"/>
          <p:cNvSpPr/>
          <p:nvPr/>
        </p:nvSpPr>
        <p:spPr>
          <a:xfrm>
            <a:off x="4430912" y="3350642"/>
            <a:ext cx="150614" cy="9525"/>
          </a:xfrm>
          <a:prstGeom prst="roundRect">
            <a:avLst>
              <a:gd name="adj" fmla="val 11859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7" name="Shape 14"/>
          <p:cNvSpPr/>
          <p:nvPr/>
        </p:nvSpPr>
        <p:spPr>
          <a:xfrm>
            <a:off x="4543760" y="3327164"/>
            <a:ext cx="56480" cy="56480"/>
          </a:xfrm>
          <a:prstGeom prst="roundRect">
            <a:avLst>
              <a:gd name="adj" fmla="val 50593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8" name="Text 15"/>
          <p:cNvSpPr/>
          <p:nvPr/>
        </p:nvSpPr>
        <p:spPr>
          <a:xfrm>
            <a:off x="3384798" y="3296544"/>
            <a:ext cx="885974" cy="110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844"/>
              </a:lnSpc>
            </a:pPr>
            <a:r>
              <a:rPr lang="en-US" sz="68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Cell1 EKS</a:t>
            </a:r>
            <a:endParaRPr lang="en-US" sz="688" dirty="0"/>
          </a:p>
        </p:txBody>
      </p:sp>
      <p:sp>
        <p:nvSpPr>
          <p:cNvPr id="19" name="Text 16"/>
          <p:cNvSpPr/>
          <p:nvPr/>
        </p:nvSpPr>
        <p:spPr>
          <a:xfrm>
            <a:off x="405483" y="3452441"/>
            <a:ext cx="3865289" cy="12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938"/>
              </a:lnSpc>
            </a:pPr>
            <a:r>
              <a:rPr lang="en-US" sz="56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Independent cluster with core controllers, providing a baseline for service stability.</a:t>
            </a:r>
            <a:endParaRPr lang="en-US" sz="563" dirty="0"/>
          </a:p>
        </p:txBody>
      </p:sp>
      <p:sp>
        <p:nvSpPr>
          <p:cNvPr id="20" name="Shape 17"/>
          <p:cNvSpPr/>
          <p:nvPr/>
        </p:nvSpPr>
        <p:spPr>
          <a:xfrm>
            <a:off x="4562476" y="3802484"/>
            <a:ext cx="150614" cy="9525"/>
          </a:xfrm>
          <a:prstGeom prst="roundRect">
            <a:avLst>
              <a:gd name="adj" fmla="val 11859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21" name="Shape 18"/>
          <p:cNvSpPr/>
          <p:nvPr/>
        </p:nvSpPr>
        <p:spPr>
          <a:xfrm>
            <a:off x="4543760" y="3779006"/>
            <a:ext cx="56480" cy="56480"/>
          </a:xfrm>
          <a:prstGeom prst="roundRect">
            <a:avLst>
              <a:gd name="adj" fmla="val 50593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22" name="Text 19"/>
          <p:cNvSpPr/>
          <p:nvPr/>
        </p:nvSpPr>
        <p:spPr>
          <a:xfrm>
            <a:off x="4873228" y="3748385"/>
            <a:ext cx="885974" cy="110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44"/>
              </a:lnSpc>
            </a:pPr>
            <a:r>
              <a:rPr lang="en-US" sz="68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Cell2 EKS</a:t>
            </a:r>
            <a:endParaRPr lang="en-US" sz="688" dirty="0"/>
          </a:p>
        </p:txBody>
      </p:sp>
      <p:sp>
        <p:nvSpPr>
          <p:cNvPr id="23" name="Text 20"/>
          <p:cNvSpPr/>
          <p:nvPr/>
        </p:nvSpPr>
        <p:spPr>
          <a:xfrm>
            <a:off x="4873229" y="3904283"/>
            <a:ext cx="3865289" cy="12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56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Isolated cluster for fault domain separation, enhancing overall system resilience.</a:t>
            </a:r>
            <a:endParaRPr lang="en-US" sz="563" dirty="0"/>
          </a:p>
        </p:txBody>
      </p:sp>
      <p:sp>
        <p:nvSpPr>
          <p:cNvPr id="24" name="Shape 21"/>
          <p:cNvSpPr/>
          <p:nvPr/>
        </p:nvSpPr>
        <p:spPr>
          <a:xfrm>
            <a:off x="4430912" y="4191893"/>
            <a:ext cx="150614" cy="9525"/>
          </a:xfrm>
          <a:prstGeom prst="roundRect">
            <a:avLst>
              <a:gd name="adj" fmla="val 11859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25" name="Shape 22"/>
          <p:cNvSpPr/>
          <p:nvPr/>
        </p:nvSpPr>
        <p:spPr>
          <a:xfrm>
            <a:off x="4543760" y="4168416"/>
            <a:ext cx="56480" cy="56480"/>
          </a:xfrm>
          <a:prstGeom prst="roundRect">
            <a:avLst>
              <a:gd name="adj" fmla="val 50593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26" name="Text 23"/>
          <p:cNvSpPr/>
          <p:nvPr/>
        </p:nvSpPr>
        <p:spPr>
          <a:xfrm>
            <a:off x="3384798" y="4137794"/>
            <a:ext cx="885974" cy="110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844"/>
              </a:lnSpc>
            </a:pPr>
            <a:r>
              <a:rPr lang="en-US" sz="68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Cell3 EKS</a:t>
            </a:r>
            <a:endParaRPr lang="en-US" sz="688" dirty="0"/>
          </a:p>
        </p:txBody>
      </p:sp>
      <p:sp>
        <p:nvSpPr>
          <p:cNvPr id="27" name="Text 24"/>
          <p:cNvSpPr/>
          <p:nvPr/>
        </p:nvSpPr>
        <p:spPr>
          <a:xfrm>
            <a:off x="405483" y="4293691"/>
            <a:ext cx="3865289" cy="120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938"/>
              </a:lnSpc>
            </a:pPr>
            <a:r>
              <a:rPr lang="en-US" sz="56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Independent cluster for workload isolation, preventing cascading failures and ensuring service integrity.</a:t>
            </a:r>
            <a:endParaRPr lang="en-US" sz="563" dirty="0"/>
          </a:p>
        </p:txBody>
      </p:sp>
      <p:sp>
        <p:nvSpPr>
          <p:cNvPr id="28" name="Shape 25"/>
          <p:cNvSpPr/>
          <p:nvPr/>
        </p:nvSpPr>
        <p:spPr>
          <a:xfrm>
            <a:off x="4562476" y="4581376"/>
            <a:ext cx="150614" cy="9525"/>
          </a:xfrm>
          <a:prstGeom prst="roundRect">
            <a:avLst>
              <a:gd name="adj" fmla="val 118598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29" name="Shape 26"/>
          <p:cNvSpPr/>
          <p:nvPr/>
        </p:nvSpPr>
        <p:spPr>
          <a:xfrm>
            <a:off x="4543760" y="4557899"/>
            <a:ext cx="56480" cy="56480"/>
          </a:xfrm>
          <a:prstGeom prst="roundRect">
            <a:avLst>
              <a:gd name="adj" fmla="val 505931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30" name="Text 27"/>
          <p:cNvSpPr/>
          <p:nvPr/>
        </p:nvSpPr>
        <p:spPr>
          <a:xfrm>
            <a:off x="4873229" y="4527277"/>
            <a:ext cx="1107058" cy="110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844"/>
              </a:lnSpc>
            </a:pPr>
            <a:r>
              <a:rPr lang="en-US" sz="68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Shared VPC Services</a:t>
            </a:r>
            <a:endParaRPr lang="en-US" sz="688" dirty="0"/>
          </a:p>
        </p:txBody>
      </p:sp>
      <p:sp>
        <p:nvSpPr>
          <p:cNvPr id="31" name="Text 28"/>
          <p:cNvSpPr/>
          <p:nvPr/>
        </p:nvSpPr>
        <p:spPr>
          <a:xfrm>
            <a:off x="4873229" y="4781725"/>
            <a:ext cx="3809377" cy="1424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938"/>
              </a:lnSpc>
            </a:pPr>
            <a:r>
              <a:rPr lang="en-US" sz="56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ALB/NLB, LB Controller, Autoscaler, IAM, ECR, S3, CloudWatch for centralized management and optimized resource utilization.</a:t>
            </a:r>
            <a:endParaRPr lang="en-US" sz="563" dirty="0"/>
          </a:p>
        </p:txBody>
      </p:sp>
      <p:sp>
        <p:nvSpPr>
          <p:cNvPr id="32" name="Google Shape;232;p35">
            <a:extLst>
              <a:ext uri="{FF2B5EF4-FFF2-40B4-BE49-F238E27FC236}">
                <a16:creationId xmlns:a16="http://schemas.microsoft.com/office/drawing/2014/main" id="{46235024-848B-41C9-91AB-59B8F82AD1A1}"/>
              </a:ext>
            </a:extLst>
          </p:cNvPr>
          <p:cNvSpPr/>
          <p:nvPr/>
        </p:nvSpPr>
        <p:spPr>
          <a:xfrm>
            <a:off x="2164802" y="-264221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45;p31">
            <a:extLst>
              <a:ext uri="{FF2B5EF4-FFF2-40B4-BE49-F238E27FC236}">
                <a16:creationId xmlns:a16="http://schemas.microsoft.com/office/drawing/2014/main" id="{1BC53E1D-8E50-435C-A974-B12793B3E50B}"/>
              </a:ext>
            </a:extLst>
          </p:cNvPr>
          <p:cNvSpPr/>
          <p:nvPr/>
        </p:nvSpPr>
        <p:spPr>
          <a:xfrm>
            <a:off x="8032455" y="4894506"/>
            <a:ext cx="1111545" cy="200919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013969" y="57750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490727" y="2978634"/>
            <a:ext cx="574473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ts val="22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 Process</a:t>
            </a:r>
            <a:endParaRPr lang="en-US" sz="3600" b="1" dirty="0"/>
          </a:p>
        </p:txBody>
      </p:sp>
      <p:sp>
        <p:nvSpPr>
          <p:cNvPr id="237" name="Google Shape;237;p35"/>
          <p:cNvSpPr/>
          <p:nvPr/>
        </p:nvSpPr>
        <p:spPr>
          <a:xfrm>
            <a:off x="5663622" y="1355750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5764996" y="1655568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06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8" name="Google Shape;150;p31">
            <a:extLst>
              <a:ext uri="{FF2B5EF4-FFF2-40B4-BE49-F238E27FC236}">
                <a16:creationId xmlns:a16="http://schemas.microsoft.com/office/drawing/2014/main" id="{C653577F-8427-4B57-B1C8-7B02F176DC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68" y="840164"/>
            <a:ext cx="3003401" cy="3613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7615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578" y="515020"/>
            <a:ext cx="3152552" cy="19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31"/>
              </a:lnSpc>
            </a:pPr>
            <a:r>
              <a:rPr lang="en-US" sz="121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Streamlined Deployment Process</a:t>
            </a:r>
            <a:endParaRPr lang="en-US" sz="1219" dirty="0"/>
          </a:p>
        </p:txBody>
      </p:sp>
      <p:sp>
        <p:nvSpPr>
          <p:cNvPr id="4" name="Text 1"/>
          <p:cNvSpPr/>
          <p:nvPr/>
        </p:nvSpPr>
        <p:spPr>
          <a:xfrm>
            <a:off x="523578" y="881286"/>
            <a:ext cx="4667846" cy="358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6"/>
              </a:lnSpc>
            </a:pPr>
            <a:r>
              <a:rPr lang="en-US" sz="8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deployment workflow ensures consistent and automated provisioning of our cloud infrastructure and services, enabling rapid and reliable releases.</a:t>
            </a:r>
            <a:endParaRPr lang="en-US" sz="875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77" y="1366466"/>
            <a:ext cx="561008" cy="7033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96727" y="1366466"/>
            <a:ext cx="1780803" cy="164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81"/>
              </a:lnSpc>
            </a:pPr>
            <a:r>
              <a:rPr lang="en-US" sz="103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Terraform Initialization</a:t>
            </a:r>
            <a:endParaRPr lang="en-US" sz="1031" dirty="0"/>
          </a:p>
        </p:txBody>
      </p:sp>
      <p:sp>
        <p:nvSpPr>
          <p:cNvPr id="7" name="Text 3"/>
          <p:cNvSpPr/>
          <p:nvPr/>
        </p:nvSpPr>
        <p:spPr>
          <a:xfrm>
            <a:off x="1196727" y="1598712"/>
            <a:ext cx="3994696" cy="358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6"/>
              </a:lnSpc>
            </a:pPr>
            <a:r>
              <a:rPr lang="en-US" sz="875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init</a:t>
            </a:r>
            <a:r>
              <a:rPr lang="en-US" sz="8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</a:t>
            </a:r>
            <a:r>
              <a:rPr lang="en-US" sz="875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plan</a:t>
            </a:r>
            <a:r>
              <a:rPr lang="en-US" sz="8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prepare the environment and preview changes, ensuring transparency and control.</a:t>
            </a:r>
            <a:endParaRPr lang="en-US" sz="87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77" y="2181970"/>
            <a:ext cx="561008" cy="7033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96727" y="2181970"/>
            <a:ext cx="1918618" cy="164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81"/>
              </a:lnSpc>
            </a:pPr>
            <a:r>
              <a:rPr lang="en-US" sz="103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Apply Dev Configuration</a:t>
            </a:r>
            <a:endParaRPr lang="en-US" sz="1031" dirty="0"/>
          </a:p>
        </p:txBody>
      </p:sp>
      <p:sp>
        <p:nvSpPr>
          <p:cNvPr id="10" name="Text 5"/>
          <p:cNvSpPr/>
          <p:nvPr/>
        </p:nvSpPr>
        <p:spPr>
          <a:xfrm>
            <a:off x="1196727" y="2414216"/>
            <a:ext cx="3994696" cy="358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6"/>
              </a:lnSpc>
            </a:pPr>
            <a:r>
              <a:rPr lang="en-US" sz="875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apply</a:t>
            </a:r>
            <a:r>
              <a:rPr lang="en-US" sz="8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provisions the development environment with predefined configurations, ready for testing.</a:t>
            </a:r>
            <a:endParaRPr lang="en-US" sz="87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577" y="2997473"/>
            <a:ext cx="561008" cy="70336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96727" y="2997473"/>
            <a:ext cx="1737345" cy="164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81"/>
              </a:lnSpc>
            </a:pPr>
            <a:r>
              <a:rPr lang="en-US" sz="103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Kubectl Configuration</a:t>
            </a:r>
            <a:endParaRPr lang="en-US" sz="1031" dirty="0"/>
          </a:p>
        </p:txBody>
      </p:sp>
      <p:sp>
        <p:nvSpPr>
          <p:cNvPr id="13" name="Text 7"/>
          <p:cNvSpPr/>
          <p:nvPr/>
        </p:nvSpPr>
        <p:spPr>
          <a:xfrm>
            <a:off x="1196727" y="3229719"/>
            <a:ext cx="3994696" cy="358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6"/>
              </a:lnSpc>
            </a:pPr>
            <a:r>
              <a:rPr lang="en-US" sz="8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Dynamically configures </a:t>
            </a:r>
            <a:r>
              <a:rPr lang="en-US" sz="875" dirty="0">
                <a:solidFill>
                  <a:srgbClr val="CAD6DE"/>
                </a:solidFill>
                <a:highlight>
                  <a:srgbClr val="1E354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kubectl</a:t>
            </a:r>
            <a:r>
              <a:rPr lang="en-US" sz="8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for seamless interaction with each EKS cluster, simplifying management.</a:t>
            </a:r>
            <a:endParaRPr lang="en-US" sz="87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77" y="3812977"/>
            <a:ext cx="561008" cy="7033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96727" y="3812977"/>
            <a:ext cx="1525861" cy="164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81"/>
              </a:lnSpc>
            </a:pPr>
            <a:r>
              <a:rPr lang="en-US" sz="103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 NLB Service</a:t>
            </a:r>
            <a:endParaRPr lang="en-US" sz="1031" dirty="0"/>
          </a:p>
        </p:txBody>
      </p:sp>
      <p:sp>
        <p:nvSpPr>
          <p:cNvPr id="16" name="Text 9"/>
          <p:cNvSpPr/>
          <p:nvPr/>
        </p:nvSpPr>
        <p:spPr>
          <a:xfrm>
            <a:off x="1196727" y="4045223"/>
            <a:ext cx="3994696" cy="358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6"/>
              </a:lnSpc>
            </a:pPr>
            <a:r>
              <a:rPr lang="en-US" sz="875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Deploys the Network Load Balancer (NLB) service, exposing applications securely to external traffic.</a:t>
            </a:r>
            <a:endParaRPr lang="en-US" sz="8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578" y="493068"/>
            <a:ext cx="4993630" cy="285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8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Summary: Key Achievements</a:t>
            </a:r>
            <a:endParaRPr lang="en-US" sz="1781" dirty="0"/>
          </a:p>
        </p:txBody>
      </p:sp>
      <p:sp>
        <p:nvSpPr>
          <p:cNvPr id="3" name="Text 1"/>
          <p:cNvSpPr/>
          <p:nvPr/>
        </p:nvSpPr>
        <p:spPr>
          <a:xfrm>
            <a:off x="523578" y="973485"/>
            <a:ext cx="8096845" cy="155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project delivers a state-of-the-art solution, combining advanced DevOps practices with intelligent operational capabilities, setting a new standard for cloud-native applications.</a:t>
            </a:r>
            <a:endParaRPr lang="en-US" sz="750" dirty="0"/>
          </a:p>
        </p:txBody>
      </p:sp>
      <p:sp>
        <p:nvSpPr>
          <p:cNvPr id="4" name="Shape 2"/>
          <p:cNvSpPr/>
          <p:nvPr/>
        </p:nvSpPr>
        <p:spPr>
          <a:xfrm>
            <a:off x="523577" y="1238473"/>
            <a:ext cx="2634109" cy="1124396"/>
          </a:xfrm>
          <a:prstGeom prst="roundRect">
            <a:avLst>
              <a:gd name="adj" fmla="val 129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5" name="Shape 3"/>
          <p:cNvSpPr/>
          <p:nvPr/>
        </p:nvSpPr>
        <p:spPr>
          <a:xfrm>
            <a:off x="620762" y="1335659"/>
            <a:ext cx="291703" cy="291703"/>
          </a:xfrm>
          <a:prstGeom prst="roundRect">
            <a:avLst>
              <a:gd name="adj" fmla="val 195898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981" y="1415802"/>
            <a:ext cx="131266" cy="13126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20762" y="1724546"/>
            <a:ext cx="1372865" cy="17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06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Optimized Builds</a:t>
            </a:r>
            <a:endParaRPr lang="en-US" sz="1063" dirty="0"/>
          </a:p>
        </p:txBody>
      </p:sp>
      <p:sp>
        <p:nvSpPr>
          <p:cNvPr id="8" name="Text 5"/>
          <p:cNvSpPr/>
          <p:nvPr/>
        </p:nvSpPr>
        <p:spPr>
          <a:xfrm>
            <a:off x="620762" y="1954486"/>
            <a:ext cx="2439739" cy="31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Multi-stage Docker builds for lean and efficient containers, reducing attack surface and deployment times.</a:t>
            </a:r>
            <a:endParaRPr lang="en-US" sz="750" dirty="0"/>
          </a:p>
        </p:txBody>
      </p:sp>
      <p:sp>
        <p:nvSpPr>
          <p:cNvPr id="9" name="Shape 6"/>
          <p:cNvSpPr/>
          <p:nvPr/>
        </p:nvSpPr>
        <p:spPr>
          <a:xfrm>
            <a:off x="3254872" y="1238473"/>
            <a:ext cx="2634183" cy="1124396"/>
          </a:xfrm>
          <a:prstGeom prst="roundRect">
            <a:avLst>
              <a:gd name="adj" fmla="val 129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0" name="Shape 7"/>
          <p:cNvSpPr/>
          <p:nvPr/>
        </p:nvSpPr>
        <p:spPr>
          <a:xfrm>
            <a:off x="3352056" y="1335659"/>
            <a:ext cx="291703" cy="291703"/>
          </a:xfrm>
          <a:prstGeom prst="roundRect">
            <a:avLst>
              <a:gd name="adj" fmla="val 195898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2275" y="1415802"/>
            <a:ext cx="131266" cy="13126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3352056" y="1724546"/>
            <a:ext cx="1447800" cy="17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06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CI/CD</a:t>
            </a:r>
            <a:endParaRPr lang="en-US" sz="1063" dirty="0"/>
          </a:p>
        </p:txBody>
      </p:sp>
      <p:sp>
        <p:nvSpPr>
          <p:cNvPr id="13" name="Text 9"/>
          <p:cNvSpPr/>
          <p:nvPr/>
        </p:nvSpPr>
        <p:spPr>
          <a:xfrm>
            <a:off x="3352056" y="1954486"/>
            <a:ext cx="2439814" cy="31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Secure pipelines ensuring continuous delivery and quality, accelerating time-to-market.</a:t>
            </a:r>
            <a:endParaRPr lang="en-US" sz="750" dirty="0"/>
          </a:p>
        </p:txBody>
      </p:sp>
      <p:sp>
        <p:nvSpPr>
          <p:cNvPr id="14" name="Shape 10"/>
          <p:cNvSpPr/>
          <p:nvPr/>
        </p:nvSpPr>
        <p:spPr>
          <a:xfrm>
            <a:off x="5986239" y="1238473"/>
            <a:ext cx="2634109" cy="1124396"/>
          </a:xfrm>
          <a:prstGeom prst="roundRect">
            <a:avLst>
              <a:gd name="adj" fmla="val 129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5" name="Shape 11"/>
          <p:cNvSpPr/>
          <p:nvPr/>
        </p:nvSpPr>
        <p:spPr>
          <a:xfrm>
            <a:off x="6083424" y="1335659"/>
            <a:ext cx="291703" cy="291703"/>
          </a:xfrm>
          <a:prstGeom prst="roundRect">
            <a:avLst>
              <a:gd name="adj" fmla="val 195898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3643" y="1415802"/>
            <a:ext cx="131266" cy="13126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083424" y="1724546"/>
            <a:ext cx="1425178" cy="17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06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Cloud-Native K8s</a:t>
            </a:r>
            <a:endParaRPr lang="en-US" sz="1063" dirty="0"/>
          </a:p>
        </p:txBody>
      </p:sp>
      <p:sp>
        <p:nvSpPr>
          <p:cNvPr id="18" name="Text 13"/>
          <p:cNvSpPr/>
          <p:nvPr/>
        </p:nvSpPr>
        <p:spPr>
          <a:xfrm>
            <a:off x="6083424" y="1954486"/>
            <a:ext cx="2439739" cy="31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Robust deployment on Amazon EKS for scalability, resilience, and efficient resource management.</a:t>
            </a:r>
            <a:endParaRPr lang="en-US" sz="750" dirty="0"/>
          </a:p>
        </p:txBody>
      </p:sp>
      <p:sp>
        <p:nvSpPr>
          <p:cNvPr id="19" name="Shape 14"/>
          <p:cNvSpPr/>
          <p:nvPr/>
        </p:nvSpPr>
        <p:spPr>
          <a:xfrm>
            <a:off x="523577" y="2460055"/>
            <a:ext cx="2634109" cy="1124396"/>
          </a:xfrm>
          <a:prstGeom prst="roundRect">
            <a:avLst>
              <a:gd name="adj" fmla="val 129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20" name="Shape 15"/>
          <p:cNvSpPr/>
          <p:nvPr/>
        </p:nvSpPr>
        <p:spPr>
          <a:xfrm>
            <a:off x="620762" y="2557240"/>
            <a:ext cx="291703" cy="291703"/>
          </a:xfrm>
          <a:prstGeom prst="roundRect">
            <a:avLst>
              <a:gd name="adj" fmla="val 195898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0981" y="2637383"/>
            <a:ext cx="131266" cy="13126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620762" y="2946127"/>
            <a:ext cx="1372865" cy="17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06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Terraform Infra</a:t>
            </a:r>
            <a:endParaRPr lang="en-US" sz="1063" dirty="0"/>
          </a:p>
        </p:txBody>
      </p:sp>
      <p:sp>
        <p:nvSpPr>
          <p:cNvPr id="23" name="Text 17"/>
          <p:cNvSpPr/>
          <p:nvPr/>
        </p:nvSpPr>
        <p:spPr>
          <a:xfrm>
            <a:off x="620762" y="3176067"/>
            <a:ext cx="2439739" cy="31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Infrastructure as Code for reproducible environments, ensuring consistency and version control.</a:t>
            </a:r>
            <a:endParaRPr lang="en-US" sz="750" dirty="0"/>
          </a:p>
        </p:txBody>
      </p:sp>
      <p:sp>
        <p:nvSpPr>
          <p:cNvPr id="24" name="Shape 18"/>
          <p:cNvSpPr/>
          <p:nvPr/>
        </p:nvSpPr>
        <p:spPr>
          <a:xfrm>
            <a:off x="3254872" y="2460055"/>
            <a:ext cx="2634183" cy="1124396"/>
          </a:xfrm>
          <a:prstGeom prst="roundRect">
            <a:avLst>
              <a:gd name="adj" fmla="val 129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25" name="Shape 19"/>
          <p:cNvSpPr/>
          <p:nvPr/>
        </p:nvSpPr>
        <p:spPr>
          <a:xfrm>
            <a:off x="3352056" y="2557240"/>
            <a:ext cx="291703" cy="291703"/>
          </a:xfrm>
          <a:prstGeom prst="roundRect">
            <a:avLst>
              <a:gd name="adj" fmla="val 195898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432275" y="2637383"/>
            <a:ext cx="131266" cy="131266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352056" y="2946127"/>
            <a:ext cx="1403524" cy="17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06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Full Observability</a:t>
            </a:r>
            <a:endParaRPr lang="en-US" sz="1063" dirty="0"/>
          </a:p>
        </p:txBody>
      </p:sp>
      <p:sp>
        <p:nvSpPr>
          <p:cNvPr id="28" name="Text 21"/>
          <p:cNvSpPr/>
          <p:nvPr/>
        </p:nvSpPr>
        <p:spPr>
          <a:xfrm>
            <a:off x="3352056" y="3176067"/>
            <a:ext cx="2439814" cy="31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Prometheus, Grafana, Alertmanager for deep insights, proactive monitoring, and rapid incident response.</a:t>
            </a:r>
            <a:endParaRPr lang="en-US" sz="750" dirty="0"/>
          </a:p>
        </p:txBody>
      </p:sp>
      <p:sp>
        <p:nvSpPr>
          <p:cNvPr id="29" name="Shape 22"/>
          <p:cNvSpPr/>
          <p:nvPr/>
        </p:nvSpPr>
        <p:spPr>
          <a:xfrm>
            <a:off x="5986239" y="2460055"/>
            <a:ext cx="2634109" cy="1124396"/>
          </a:xfrm>
          <a:prstGeom prst="roundRect">
            <a:avLst>
              <a:gd name="adj" fmla="val 1297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30" name="Shape 23"/>
          <p:cNvSpPr/>
          <p:nvPr/>
        </p:nvSpPr>
        <p:spPr>
          <a:xfrm>
            <a:off x="6083424" y="2557240"/>
            <a:ext cx="291703" cy="291703"/>
          </a:xfrm>
          <a:prstGeom prst="roundRect">
            <a:avLst>
              <a:gd name="adj" fmla="val 195898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63643" y="2637383"/>
            <a:ext cx="131266" cy="131266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6083424" y="2946127"/>
            <a:ext cx="1372865" cy="17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06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Intelligent AIOps</a:t>
            </a:r>
            <a:endParaRPr lang="en-US" sz="1063" dirty="0"/>
          </a:p>
        </p:txBody>
      </p:sp>
      <p:sp>
        <p:nvSpPr>
          <p:cNvPr id="33" name="Text 25"/>
          <p:cNvSpPr/>
          <p:nvPr/>
        </p:nvSpPr>
        <p:spPr>
          <a:xfrm>
            <a:off x="6083424" y="3176067"/>
            <a:ext cx="2439739" cy="311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Metrics-based anomaly detection for proactive issue resolution, minimizing human intervention.</a:t>
            </a:r>
            <a:endParaRPr lang="en-US" sz="750" dirty="0"/>
          </a:p>
        </p:txBody>
      </p:sp>
      <p:sp>
        <p:nvSpPr>
          <p:cNvPr id="34" name="Shape 26"/>
          <p:cNvSpPr/>
          <p:nvPr/>
        </p:nvSpPr>
        <p:spPr>
          <a:xfrm>
            <a:off x="523578" y="3681636"/>
            <a:ext cx="8096771" cy="968797"/>
          </a:xfrm>
          <a:prstGeom prst="roundRect">
            <a:avLst>
              <a:gd name="adj" fmla="val 15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35" name="Shape 27"/>
          <p:cNvSpPr/>
          <p:nvPr/>
        </p:nvSpPr>
        <p:spPr>
          <a:xfrm>
            <a:off x="620762" y="3778821"/>
            <a:ext cx="291703" cy="291703"/>
          </a:xfrm>
          <a:prstGeom prst="roundRect">
            <a:avLst>
              <a:gd name="adj" fmla="val 195898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0981" y="3858965"/>
            <a:ext cx="131266" cy="131266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620762" y="4167708"/>
            <a:ext cx="1728043" cy="171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44"/>
              </a:lnSpc>
            </a:pPr>
            <a:r>
              <a:rPr lang="en-US" sz="1063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Fault-Isolated Design</a:t>
            </a:r>
            <a:endParaRPr lang="en-US" sz="1063" dirty="0"/>
          </a:p>
        </p:txBody>
      </p:sp>
      <p:sp>
        <p:nvSpPr>
          <p:cNvPr id="38" name="Text 29"/>
          <p:cNvSpPr/>
          <p:nvPr/>
        </p:nvSpPr>
        <p:spPr>
          <a:xfrm>
            <a:off x="620762" y="4397648"/>
            <a:ext cx="7902401" cy="155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19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Multi-cell architecture for high resilience and availability, protecting against single points of failure.</a:t>
            </a:r>
            <a:endParaRPr lang="en-US" sz="750" dirty="0"/>
          </a:p>
        </p:txBody>
      </p:sp>
      <p:sp>
        <p:nvSpPr>
          <p:cNvPr id="40" name="Google Shape;145;p31">
            <a:extLst>
              <a:ext uri="{FF2B5EF4-FFF2-40B4-BE49-F238E27FC236}">
                <a16:creationId xmlns:a16="http://schemas.microsoft.com/office/drawing/2014/main" id="{07669C9A-EB4A-3613-96CF-257E92ABDFF3}"/>
              </a:ext>
            </a:extLst>
          </p:cNvPr>
          <p:cNvSpPr/>
          <p:nvPr/>
        </p:nvSpPr>
        <p:spPr>
          <a:xfrm>
            <a:off x="7993627" y="4854472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/>
          <p:nvPr/>
        </p:nvSpPr>
        <p:spPr>
          <a:xfrm>
            <a:off x="4324218" y="2061750"/>
            <a:ext cx="3069900" cy="2340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1"/>
          <p:cNvSpPr/>
          <p:nvPr/>
        </p:nvSpPr>
        <p:spPr>
          <a:xfrm>
            <a:off x="637600" y="195974"/>
            <a:ext cx="4228200" cy="4092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1"/>
          <p:cNvSpPr/>
          <p:nvPr/>
        </p:nvSpPr>
        <p:spPr>
          <a:xfrm>
            <a:off x="4321921" y="2278118"/>
            <a:ext cx="3565050" cy="1003556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37;p58">
            <a:extLst>
              <a:ext uri="{FF2B5EF4-FFF2-40B4-BE49-F238E27FC236}">
                <a16:creationId xmlns:a16="http://schemas.microsoft.com/office/drawing/2014/main" id="{6FB26D95-0211-4F48-816D-3302214500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00353" y="2343200"/>
            <a:ext cx="3859213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5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THANKS!</a:t>
            </a:r>
          </a:p>
        </p:txBody>
      </p:sp>
      <p:pic>
        <p:nvPicPr>
          <p:cNvPr id="10" name="Google Shape;1030;p58">
            <a:extLst>
              <a:ext uri="{FF2B5EF4-FFF2-40B4-BE49-F238E27FC236}">
                <a16:creationId xmlns:a16="http://schemas.microsoft.com/office/drawing/2014/main" id="{86AAED55-E3C5-4C02-B693-5211A6443B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605" y="740850"/>
            <a:ext cx="4393823" cy="3337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57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/>
          <p:nvPr/>
        </p:nvSpPr>
        <p:spPr>
          <a:xfrm>
            <a:off x="4561475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4561475" y="13980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410700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410725" y="1398025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4891175" y="1434695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667198" y="3571651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667198" y="2430600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3"/>
          <p:cNvSpPr/>
          <p:nvPr/>
        </p:nvSpPr>
        <p:spPr>
          <a:xfrm>
            <a:off x="655339" y="1322849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 idx="2"/>
          </p:nvPr>
        </p:nvSpPr>
        <p:spPr>
          <a:xfrm>
            <a:off x="1630798" y="1279225"/>
            <a:ext cx="2900877" cy="7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Full-Stack Application (Node.js + Frontend) </a:t>
            </a:r>
            <a:endParaRPr sz="1800" dirty="0"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 idx="3"/>
          </p:nvPr>
        </p:nvSpPr>
        <p:spPr>
          <a:xfrm>
            <a:off x="1817276" y="3669928"/>
            <a:ext cx="277410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KubernetesMonitoringLayer</a:t>
            </a:r>
            <a:endParaRPr sz="1800" dirty="0"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5"/>
          </p:nvPr>
        </p:nvSpPr>
        <p:spPr>
          <a:xfrm>
            <a:off x="1767222" y="2255428"/>
            <a:ext cx="2649801" cy="995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CI/</a:t>
            </a:r>
            <a:r>
              <a:rPr lang="en-US" sz="1800" dirty="0" err="1"/>
              <a:t>CDPipeline</a:t>
            </a:r>
            <a:r>
              <a:rPr lang="en-US" sz="1800" dirty="0"/>
              <a:t>(</a:t>
            </a:r>
            <a:r>
              <a:rPr lang="en-US" sz="1800" dirty="0" err="1"/>
              <a:t>GitHubActions</a:t>
            </a:r>
            <a:r>
              <a:rPr lang="en-US" sz="1800" dirty="0"/>
              <a:t>)</a:t>
            </a:r>
            <a:endParaRPr sz="1800" dirty="0"/>
          </a:p>
        </p:txBody>
      </p:sp>
      <p:sp>
        <p:nvSpPr>
          <p:cNvPr id="191" name="Google Shape;191;p33"/>
          <p:cNvSpPr txBox="1">
            <a:spLocks noGrp="1"/>
          </p:cNvSpPr>
          <p:nvPr>
            <p:ph type="title" idx="7"/>
          </p:nvPr>
        </p:nvSpPr>
        <p:spPr>
          <a:xfrm>
            <a:off x="5933825" y="1323273"/>
            <a:ext cx="3010879" cy="879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AIOps–Metrics-</a:t>
            </a:r>
            <a:r>
              <a:rPr lang="en-US" sz="1800" dirty="0" err="1"/>
              <a:t>BasedAnomalyDetection</a:t>
            </a:r>
            <a:endParaRPr sz="1800" dirty="0"/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 idx="9"/>
          </p:nvPr>
        </p:nvSpPr>
        <p:spPr>
          <a:xfrm>
            <a:off x="661275" y="1418668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13"/>
          </p:nvPr>
        </p:nvSpPr>
        <p:spPr>
          <a:xfrm>
            <a:off x="690225" y="2555725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14"/>
          </p:nvPr>
        </p:nvSpPr>
        <p:spPr>
          <a:xfrm>
            <a:off x="690225" y="3700775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15"/>
          </p:nvPr>
        </p:nvSpPr>
        <p:spPr>
          <a:xfrm>
            <a:off x="4970225" y="1560449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97" name="Google Shape;197;p33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98" name="Google Shape;198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33"/>
            <p:cNvCxnSpPr>
              <a:stCxn id="198" idx="2"/>
              <a:endCxn id="18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33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01" name="Google Shape;201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33"/>
            <p:cNvCxnSpPr>
              <a:stCxn id="201" idx="2"/>
              <a:endCxn id="18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0" name="Google Shape;180;p33">
            <a:extLst>
              <a:ext uri="{FF2B5EF4-FFF2-40B4-BE49-F238E27FC236}">
                <a16:creationId xmlns:a16="http://schemas.microsoft.com/office/drawing/2014/main" id="{6DE9D1C4-DB77-4EE2-912C-8EE91AC5CD30}"/>
              </a:ext>
            </a:extLst>
          </p:cNvPr>
          <p:cNvSpPr/>
          <p:nvPr/>
        </p:nvSpPr>
        <p:spPr>
          <a:xfrm>
            <a:off x="4884673" y="2417337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96;p33">
            <a:extLst>
              <a:ext uri="{FF2B5EF4-FFF2-40B4-BE49-F238E27FC236}">
                <a16:creationId xmlns:a16="http://schemas.microsoft.com/office/drawing/2014/main" id="{C0B118B0-F594-4202-B788-92A904A19323}"/>
              </a:ext>
            </a:extLst>
          </p:cNvPr>
          <p:cNvSpPr txBox="1">
            <a:spLocks/>
          </p:cNvSpPr>
          <p:nvPr/>
        </p:nvSpPr>
        <p:spPr>
          <a:xfrm>
            <a:off x="4976668" y="2489139"/>
            <a:ext cx="805500" cy="51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54" name="Google Shape;191;p33">
            <a:extLst>
              <a:ext uri="{FF2B5EF4-FFF2-40B4-BE49-F238E27FC236}">
                <a16:creationId xmlns:a16="http://schemas.microsoft.com/office/drawing/2014/main" id="{4D3E017B-D107-47C7-829A-918E200E65DF}"/>
              </a:ext>
            </a:extLst>
          </p:cNvPr>
          <p:cNvSpPr txBox="1">
            <a:spLocks/>
          </p:cNvSpPr>
          <p:nvPr/>
        </p:nvSpPr>
        <p:spPr>
          <a:xfrm>
            <a:off x="5951737" y="2236039"/>
            <a:ext cx="3210175" cy="87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-US" sz="1800" dirty="0" err="1"/>
              <a:t>TerraformInfrastructure</a:t>
            </a:r>
            <a:r>
              <a:rPr lang="en-US" sz="1800" dirty="0"/>
              <a:t>(Multi-</a:t>
            </a:r>
            <a:r>
              <a:rPr lang="en-US" sz="1800" dirty="0" err="1"/>
              <a:t>CellEKSArchitecture</a:t>
            </a:r>
            <a:endParaRPr lang="en-US" sz="1800" dirty="0"/>
          </a:p>
        </p:txBody>
      </p:sp>
      <p:sp>
        <p:nvSpPr>
          <p:cNvPr id="55" name="Google Shape;196;p33">
            <a:extLst>
              <a:ext uri="{FF2B5EF4-FFF2-40B4-BE49-F238E27FC236}">
                <a16:creationId xmlns:a16="http://schemas.microsoft.com/office/drawing/2014/main" id="{5E3866C5-6895-4BCD-94D5-D35991825AFC}"/>
              </a:ext>
            </a:extLst>
          </p:cNvPr>
          <p:cNvSpPr txBox="1">
            <a:spLocks/>
          </p:cNvSpPr>
          <p:nvPr/>
        </p:nvSpPr>
        <p:spPr>
          <a:xfrm>
            <a:off x="4970225" y="2489139"/>
            <a:ext cx="805500" cy="51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56" name="Google Shape;196;p33">
            <a:extLst>
              <a:ext uri="{FF2B5EF4-FFF2-40B4-BE49-F238E27FC236}">
                <a16:creationId xmlns:a16="http://schemas.microsoft.com/office/drawing/2014/main" id="{5A2FA32B-9239-478A-86F7-E51B3BC9FBD9}"/>
              </a:ext>
            </a:extLst>
          </p:cNvPr>
          <p:cNvSpPr txBox="1">
            <a:spLocks/>
          </p:cNvSpPr>
          <p:nvPr/>
        </p:nvSpPr>
        <p:spPr>
          <a:xfrm>
            <a:off x="5079178" y="3643743"/>
            <a:ext cx="805500" cy="51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05</a:t>
            </a:r>
          </a:p>
        </p:txBody>
      </p:sp>
      <p:sp>
        <p:nvSpPr>
          <p:cNvPr id="58" name="Google Shape;180;p33">
            <a:extLst>
              <a:ext uri="{FF2B5EF4-FFF2-40B4-BE49-F238E27FC236}">
                <a16:creationId xmlns:a16="http://schemas.microsoft.com/office/drawing/2014/main" id="{ADE79A5E-0E71-4F2B-8C2F-9CC0714AA027}"/>
              </a:ext>
            </a:extLst>
          </p:cNvPr>
          <p:cNvSpPr/>
          <p:nvPr/>
        </p:nvSpPr>
        <p:spPr>
          <a:xfrm>
            <a:off x="4891175" y="3581975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96;p33">
            <a:extLst>
              <a:ext uri="{FF2B5EF4-FFF2-40B4-BE49-F238E27FC236}">
                <a16:creationId xmlns:a16="http://schemas.microsoft.com/office/drawing/2014/main" id="{3BEAE7C9-891C-4C3C-B4C4-979F230686D6}"/>
              </a:ext>
            </a:extLst>
          </p:cNvPr>
          <p:cNvSpPr txBox="1">
            <a:spLocks/>
          </p:cNvSpPr>
          <p:nvPr/>
        </p:nvSpPr>
        <p:spPr>
          <a:xfrm>
            <a:off x="4922250" y="3723717"/>
            <a:ext cx="805500" cy="51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ugaz One"/>
              <a:buNone/>
              <a:defRPr sz="36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" dirty="0">
                <a:solidFill>
                  <a:schemeClr val="dk1"/>
                </a:solidFill>
              </a:rPr>
              <a:t>06</a:t>
            </a:r>
          </a:p>
        </p:txBody>
      </p:sp>
      <p:sp>
        <p:nvSpPr>
          <p:cNvPr id="62" name="Google Shape;191;p33">
            <a:extLst>
              <a:ext uri="{FF2B5EF4-FFF2-40B4-BE49-F238E27FC236}">
                <a16:creationId xmlns:a16="http://schemas.microsoft.com/office/drawing/2014/main" id="{F443A0CA-F63E-450E-B68C-22190FC942AA}"/>
              </a:ext>
            </a:extLst>
          </p:cNvPr>
          <p:cNvSpPr txBox="1">
            <a:spLocks/>
          </p:cNvSpPr>
          <p:nvPr/>
        </p:nvSpPr>
        <p:spPr>
          <a:xfrm>
            <a:off x="5884678" y="3453336"/>
            <a:ext cx="3210175" cy="879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Fugaz One"/>
              <a:buNone/>
              <a:defRPr sz="2500" b="0" i="0" u="none" strike="noStrike" cap="none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-US" sz="1800" dirty="0" err="1"/>
              <a:t>DeploymentProcess</a:t>
            </a:r>
            <a:endParaRPr lang="en-US" sz="18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Full-Stack Application (Node.js + Frontend) </a:t>
            </a:r>
            <a:endParaRPr sz="2400" dirty="0"/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/>
          <p:cNvCxnSpPr>
            <a:stCxn id="237" idx="1"/>
            <a:endCxn id="234" idx="1"/>
          </p:cNvCxnSpPr>
          <p:nvPr/>
        </p:nvCxnSpPr>
        <p:spPr>
          <a:xfrm flipH="1">
            <a:off x="689475" y="1955774"/>
            <a:ext cx="1009200" cy="1120800"/>
          </a:xfrm>
          <a:prstGeom prst="bentConnector3">
            <a:avLst>
              <a:gd name="adj1" fmla="val 1235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stCxn id="234" idx="3"/>
            <a:endCxn id="237" idx="3"/>
          </p:cNvCxnSpPr>
          <p:nvPr/>
        </p:nvCxnSpPr>
        <p:spPr>
          <a:xfrm rot="10800000">
            <a:off x="3287925" y="1955675"/>
            <a:ext cx="1009200" cy="1120800"/>
          </a:xfrm>
          <a:prstGeom prst="bentConnector3">
            <a:avLst>
              <a:gd name="adj1" fmla="val -235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/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/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/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606" y="403547"/>
            <a:ext cx="3722787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40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Full-Stack Application Architecture</a:t>
            </a:r>
            <a:endParaRPr lang="en-US" sz="1406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13606" y="746847"/>
            <a:ext cx="3722787" cy="23843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93072" y="856804"/>
            <a:ext cx="3942085" cy="305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88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application is a unified, production-ready Node.js backend and frontend, designed for optimal performance and scalability in cloud environments.</a:t>
            </a:r>
            <a:endParaRPr lang="en-US" sz="750" dirty="0"/>
          </a:p>
        </p:txBody>
      </p:sp>
      <p:sp>
        <p:nvSpPr>
          <p:cNvPr id="5" name="Shape 2"/>
          <p:cNvSpPr/>
          <p:nvPr/>
        </p:nvSpPr>
        <p:spPr>
          <a:xfrm>
            <a:off x="4693072" y="1269355"/>
            <a:ext cx="3942085" cy="760065"/>
          </a:xfrm>
          <a:prstGeom prst="roundRect">
            <a:avLst>
              <a:gd name="adj" fmla="val 188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 sz="875"/>
          </a:p>
        </p:txBody>
      </p:sp>
      <p:sp>
        <p:nvSpPr>
          <p:cNvPr id="6" name="Text 3"/>
          <p:cNvSpPr/>
          <p:nvPr/>
        </p:nvSpPr>
        <p:spPr>
          <a:xfrm>
            <a:off x="4802684" y="1378967"/>
            <a:ext cx="1122239" cy="14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94"/>
              </a:lnSpc>
            </a:pPr>
            <a:r>
              <a:rPr lang="en-US" sz="87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Unified Stack</a:t>
            </a:r>
            <a:endParaRPr lang="en-US" sz="875" dirty="0"/>
          </a:p>
        </p:txBody>
      </p:sp>
      <p:sp>
        <p:nvSpPr>
          <p:cNvPr id="7" name="Text 4"/>
          <p:cNvSpPr/>
          <p:nvPr/>
        </p:nvSpPr>
        <p:spPr>
          <a:xfrm>
            <a:off x="4802684" y="1614562"/>
            <a:ext cx="3722861" cy="3052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88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Serves API + frontend from a single, cohesive container for streamlined deployment and management.</a:t>
            </a:r>
            <a:endParaRPr lang="en-US" sz="750" dirty="0"/>
          </a:p>
        </p:txBody>
      </p:sp>
      <p:sp>
        <p:nvSpPr>
          <p:cNvPr id="8" name="Shape 5"/>
          <p:cNvSpPr/>
          <p:nvPr/>
        </p:nvSpPr>
        <p:spPr>
          <a:xfrm>
            <a:off x="4693072" y="2124745"/>
            <a:ext cx="3942085" cy="607442"/>
          </a:xfrm>
          <a:prstGeom prst="roundRect">
            <a:avLst>
              <a:gd name="adj" fmla="val 235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 sz="875"/>
          </a:p>
        </p:txBody>
      </p:sp>
      <p:sp>
        <p:nvSpPr>
          <p:cNvPr id="9" name="Text 6"/>
          <p:cNvSpPr/>
          <p:nvPr/>
        </p:nvSpPr>
        <p:spPr>
          <a:xfrm>
            <a:off x="4802684" y="2234357"/>
            <a:ext cx="1132136" cy="14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94"/>
              </a:lnSpc>
            </a:pPr>
            <a:r>
              <a:rPr lang="en-US" sz="87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Optimized Image</a:t>
            </a:r>
            <a:endParaRPr lang="en-US" sz="875" dirty="0"/>
          </a:p>
        </p:txBody>
      </p:sp>
      <p:sp>
        <p:nvSpPr>
          <p:cNvPr id="10" name="Text 7"/>
          <p:cNvSpPr/>
          <p:nvPr/>
        </p:nvSpPr>
        <p:spPr>
          <a:xfrm>
            <a:off x="4802684" y="2469952"/>
            <a:ext cx="3722861" cy="152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88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Multi-stage Docker build ensures a minimal, secure, and production-ready image.</a:t>
            </a:r>
            <a:endParaRPr lang="en-US" sz="750" dirty="0"/>
          </a:p>
        </p:txBody>
      </p:sp>
      <p:sp>
        <p:nvSpPr>
          <p:cNvPr id="11" name="Shape 8"/>
          <p:cNvSpPr/>
          <p:nvPr/>
        </p:nvSpPr>
        <p:spPr>
          <a:xfrm>
            <a:off x="4693072" y="2827512"/>
            <a:ext cx="3942085" cy="607442"/>
          </a:xfrm>
          <a:prstGeom prst="roundRect">
            <a:avLst>
              <a:gd name="adj" fmla="val 2356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 sz="875"/>
          </a:p>
        </p:txBody>
      </p:sp>
      <p:sp>
        <p:nvSpPr>
          <p:cNvPr id="12" name="Text 9"/>
          <p:cNvSpPr/>
          <p:nvPr/>
        </p:nvSpPr>
        <p:spPr>
          <a:xfrm>
            <a:off x="4802684" y="2937123"/>
            <a:ext cx="1323305" cy="14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94"/>
              </a:lnSpc>
            </a:pPr>
            <a:r>
              <a:rPr lang="en-US" sz="875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Cloud-Native Ready</a:t>
            </a:r>
            <a:endParaRPr lang="en-US" sz="875" dirty="0"/>
          </a:p>
        </p:txBody>
      </p:sp>
      <p:sp>
        <p:nvSpPr>
          <p:cNvPr id="13" name="Text 10"/>
          <p:cNvSpPr/>
          <p:nvPr/>
        </p:nvSpPr>
        <p:spPr>
          <a:xfrm>
            <a:off x="4802684" y="3172719"/>
            <a:ext cx="3722861" cy="152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88"/>
              </a:lnSpc>
            </a:pPr>
            <a:r>
              <a:rPr lang="en-US" sz="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Engineered for horizontal scaling on Kubernetes/ECS, leveraging cloud elasticity.</a:t>
            </a:r>
            <a:endParaRPr lang="en-US" sz="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3B6BBB-5810-96C0-A201-BEA3CCE90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6" y="3249030"/>
            <a:ext cx="3722786" cy="1760016"/>
          </a:xfrm>
          <a:prstGeom prst="rect">
            <a:avLst/>
          </a:prstGeom>
        </p:spPr>
      </p:pic>
      <p:sp>
        <p:nvSpPr>
          <p:cNvPr id="16" name="Google Shape;145;p31">
            <a:extLst>
              <a:ext uri="{FF2B5EF4-FFF2-40B4-BE49-F238E27FC236}">
                <a16:creationId xmlns:a16="http://schemas.microsoft.com/office/drawing/2014/main" id="{C003E158-95E7-4CE8-9E5E-C50010D117BC}"/>
              </a:ext>
            </a:extLst>
          </p:cNvPr>
          <p:cNvSpPr/>
          <p:nvPr/>
        </p:nvSpPr>
        <p:spPr>
          <a:xfrm>
            <a:off x="7993627" y="4847648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578" y="423714"/>
            <a:ext cx="4145905" cy="299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44"/>
              </a:lnSpc>
            </a:pPr>
            <a:r>
              <a:rPr lang="en-US" sz="1875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Efficient Docker Build Stages</a:t>
            </a:r>
            <a:endParaRPr lang="en-US" sz="1875" dirty="0"/>
          </a:p>
        </p:txBody>
      </p:sp>
      <p:sp>
        <p:nvSpPr>
          <p:cNvPr id="3" name="Text 1"/>
          <p:cNvSpPr/>
          <p:nvPr/>
        </p:nvSpPr>
        <p:spPr>
          <a:xfrm>
            <a:off x="523578" y="977206"/>
            <a:ext cx="8096845" cy="203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Docker strategy employs multi-stage builds to create lean and secure images, optimizing for both development speed and production robustness.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523578" y="1514401"/>
            <a:ext cx="2614166" cy="1332905"/>
          </a:xfrm>
          <a:prstGeom prst="roundRect">
            <a:avLst>
              <a:gd name="adj" fmla="val 5145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5" name="Shape 3"/>
          <p:cNvSpPr/>
          <p:nvPr/>
        </p:nvSpPr>
        <p:spPr>
          <a:xfrm>
            <a:off x="523578" y="1500113"/>
            <a:ext cx="2614166" cy="57150"/>
          </a:xfrm>
          <a:prstGeom prst="roundRect">
            <a:avLst>
              <a:gd name="adj" fmla="val 333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6" name="Shape 4"/>
          <p:cNvSpPr/>
          <p:nvPr/>
        </p:nvSpPr>
        <p:spPr>
          <a:xfrm>
            <a:off x="1639937" y="1323678"/>
            <a:ext cx="381446" cy="381446"/>
          </a:xfrm>
          <a:prstGeom prst="roundRect">
            <a:avLst>
              <a:gd name="adj" fmla="val 14982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54386" y="1438052"/>
            <a:ext cx="152549" cy="15254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64964" y="1832297"/>
            <a:ext cx="1496095" cy="187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115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Build</a:t>
            </a:r>
            <a:endParaRPr lang="en-US" sz="1156" dirty="0"/>
          </a:p>
        </p:txBody>
      </p:sp>
      <p:sp>
        <p:nvSpPr>
          <p:cNvPr id="9" name="Text 6"/>
          <p:cNvSpPr/>
          <p:nvPr/>
        </p:nvSpPr>
        <p:spPr>
          <a:xfrm>
            <a:off x="664964" y="2095575"/>
            <a:ext cx="2331393" cy="61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Optimizes static assets, transpiles code, and prepares the user interface for deployment.</a:t>
            </a:r>
            <a:endParaRPr lang="en-US" sz="1000" dirty="0"/>
          </a:p>
        </p:txBody>
      </p:sp>
      <p:sp>
        <p:nvSpPr>
          <p:cNvPr id="10" name="Shape 7"/>
          <p:cNvSpPr/>
          <p:nvPr/>
        </p:nvSpPr>
        <p:spPr>
          <a:xfrm>
            <a:off x="3264843" y="1514401"/>
            <a:ext cx="2614241" cy="1332905"/>
          </a:xfrm>
          <a:prstGeom prst="roundRect">
            <a:avLst>
              <a:gd name="adj" fmla="val 5145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1" name="Shape 8"/>
          <p:cNvSpPr/>
          <p:nvPr/>
        </p:nvSpPr>
        <p:spPr>
          <a:xfrm>
            <a:off x="3264843" y="1500113"/>
            <a:ext cx="2614241" cy="57150"/>
          </a:xfrm>
          <a:prstGeom prst="roundRect">
            <a:avLst>
              <a:gd name="adj" fmla="val 333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2" name="Shape 9"/>
          <p:cNvSpPr/>
          <p:nvPr/>
        </p:nvSpPr>
        <p:spPr>
          <a:xfrm>
            <a:off x="4381203" y="1323678"/>
            <a:ext cx="381446" cy="381446"/>
          </a:xfrm>
          <a:prstGeom prst="roundRect">
            <a:avLst>
              <a:gd name="adj" fmla="val 14982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5651" y="1438052"/>
            <a:ext cx="152549" cy="152549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406229" y="1832297"/>
            <a:ext cx="1496095" cy="187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115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Build</a:t>
            </a:r>
            <a:endParaRPr lang="en-US" sz="1156" dirty="0"/>
          </a:p>
        </p:txBody>
      </p:sp>
      <p:sp>
        <p:nvSpPr>
          <p:cNvPr id="15" name="Text 11"/>
          <p:cNvSpPr/>
          <p:nvPr/>
        </p:nvSpPr>
        <p:spPr>
          <a:xfrm>
            <a:off x="3406230" y="2095575"/>
            <a:ext cx="2331467" cy="61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Installs all necessary production dependencies, ensuring a stable and functional API layer.</a:t>
            </a:r>
            <a:endParaRPr lang="en-US" sz="1000" dirty="0"/>
          </a:p>
        </p:txBody>
      </p:sp>
      <p:sp>
        <p:nvSpPr>
          <p:cNvPr id="16" name="Shape 12"/>
          <p:cNvSpPr/>
          <p:nvPr/>
        </p:nvSpPr>
        <p:spPr>
          <a:xfrm>
            <a:off x="6006183" y="1514401"/>
            <a:ext cx="2614241" cy="1332905"/>
          </a:xfrm>
          <a:prstGeom prst="roundRect">
            <a:avLst>
              <a:gd name="adj" fmla="val 5145"/>
            </a:avLst>
          </a:prstGeom>
          <a:solidFill>
            <a:srgbClr val="112836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7" name="Shape 13"/>
          <p:cNvSpPr/>
          <p:nvPr/>
        </p:nvSpPr>
        <p:spPr>
          <a:xfrm>
            <a:off x="6006183" y="1500113"/>
            <a:ext cx="2614241" cy="57150"/>
          </a:xfrm>
          <a:prstGeom prst="roundRect">
            <a:avLst>
              <a:gd name="adj" fmla="val 3337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8" name="Shape 14"/>
          <p:cNvSpPr/>
          <p:nvPr/>
        </p:nvSpPr>
        <p:spPr>
          <a:xfrm>
            <a:off x="7122542" y="1323678"/>
            <a:ext cx="381446" cy="381446"/>
          </a:xfrm>
          <a:prstGeom prst="roundRect">
            <a:avLst>
              <a:gd name="adj" fmla="val 149825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36991" y="1438052"/>
            <a:ext cx="152549" cy="152549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147569" y="1832297"/>
            <a:ext cx="1496095" cy="187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69"/>
              </a:lnSpc>
            </a:pPr>
            <a:r>
              <a:rPr lang="en-US" sz="1156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Runtime Image</a:t>
            </a:r>
            <a:endParaRPr lang="en-US" sz="1156" dirty="0"/>
          </a:p>
        </p:txBody>
      </p:sp>
      <p:sp>
        <p:nvSpPr>
          <p:cNvPr id="21" name="Text 16"/>
          <p:cNvSpPr/>
          <p:nvPr/>
        </p:nvSpPr>
        <p:spPr>
          <a:xfrm>
            <a:off x="6147569" y="2095575"/>
            <a:ext cx="2331467" cy="610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94"/>
              </a:lnSpc>
            </a:pPr>
            <a:r>
              <a:rPr lang="en-US" sz="10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Based on node:20-slim, includes only production dependencies, and exposes port 5000 for service access.</a:t>
            </a:r>
            <a:endParaRPr lang="en-US" sz="1000" dirty="0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340" y="3072632"/>
            <a:ext cx="1923604" cy="1526009"/>
          </a:xfrm>
          <a:prstGeom prst="rect">
            <a:avLst/>
          </a:prstGeom>
        </p:spPr>
      </p:pic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53668" y="3072632"/>
            <a:ext cx="1954113" cy="1526009"/>
          </a:xfrm>
          <a:prstGeom prst="rect">
            <a:avLst/>
          </a:prstGeom>
        </p:spPr>
      </p:pic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9505" y="3072632"/>
            <a:ext cx="1954113" cy="1526009"/>
          </a:xfrm>
          <a:prstGeom prst="rect">
            <a:avLst/>
          </a:prstGeom>
        </p:spPr>
      </p:pic>
      <p:pic>
        <p:nvPicPr>
          <p:cNvPr id="25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5342" y="3072632"/>
            <a:ext cx="1950318" cy="1526009"/>
          </a:xfrm>
          <a:prstGeom prst="rect">
            <a:avLst/>
          </a:prstGeom>
        </p:spPr>
      </p:pic>
      <p:sp>
        <p:nvSpPr>
          <p:cNvPr id="26" name="Google Shape;145;p31">
            <a:extLst>
              <a:ext uri="{FF2B5EF4-FFF2-40B4-BE49-F238E27FC236}">
                <a16:creationId xmlns:a16="http://schemas.microsoft.com/office/drawing/2014/main" id="{0C9CB7B2-7EFB-4709-8DCF-AA7D65E45691}"/>
              </a:ext>
            </a:extLst>
          </p:cNvPr>
          <p:cNvSpPr/>
          <p:nvPr/>
        </p:nvSpPr>
        <p:spPr>
          <a:xfrm>
            <a:off x="7993627" y="4854472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>
            <a:off x="2788179" y="879447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1ED429-06D5-4E71-B15C-B7D8ED85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6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689624" y="2655575"/>
            <a:ext cx="38823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 Black" panose="020B0A04020102020204" pitchFamily="34" charset="0"/>
                <a:ea typeface="Unbounded" pitchFamily="34" charset="-122"/>
                <a:cs typeface="Unbounded" pitchFamily="34" charset="-120"/>
              </a:rPr>
              <a:t>Automated CI/CD Pipeline (GitHub Actions)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8200" y="692100"/>
            <a:ext cx="3237400" cy="375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/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689625" y="1955773"/>
            <a:ext cx="1009051" cy="1120701"/>
          </a:xfrm>
          <a:prstGeom prst="bentConnector3">
            <a:avLst>
              <a:gd name="adj1" fmla="val 1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1283924" cy="1120701"/>
          </a:xfrm>
          <a:prstGeom prst="bentConnector3">
            <a:avLst>
              <a:gd name="adj1" fmla="val -1780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/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/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/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038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955" y="1198595"/>
            <a:ext cx="4119624" cy="29252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90566" y="437704"/>
            <a:ext cx="3728666" cy="184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38"/>
              </a:lnSpc>
            </a:pPr>
            <a:r>
              <a:rPr lang="en-US" sz="1156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CI/CD Pipeline (GitHub Actions)</a:t>
            </a:r>
            <a:endParaRPr lang="en-US" sz="1156" dirty="0"/>
          </a:p>
        </p:txBody>
      </p:sp>
      <p:sp>
        <p:nvSpPr>
          <p:cNvPr id="4" name="Text 1"/>
          <p:cNvSpPr/>
          <p:nvPr/>
        </p:nvSpPr>
        <p:spPr>
          <a:xfrm>
            <a:off x="4290566" y="779562"/>
            <a:ext cx="4667846" cy="335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81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GitHub Actions pipeline automates the entire software delivery lifecycle, from code commit to deployment, ensuring speed, reliability, and consistent quality.</a:t>
            </a:r>
            <a:endParaRPr lang="en-US" sz="813" dirty="0"/>
          </a:p>
        </p:txBody>
      </p:sp>
      <p:sp>
        <p:nvSpPr>
          <p:cNvPr id="5" name="Shape 2"/>
          <p:cNvSpPr/>
          <p:nvPr/>
        </p:nvSpPr>
        <p:spPr>
          <a:xfrm>
            <a:off x="4290566" y="1232371"/>
            <a:ext cx="4667846" cy="789831"/>
          </a:xfrm>
          <a:prstGeom prst="roundRect">
            <a:avLst>
              <a:gd name="adj" fmla="val 868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 sz="875"/>
          </a:p>
        </p:txBody>
      </p:sp>
      <p:sp>
        <p:nvSpPr>
          <p:cNvPr id="6" name="Shape 3"/>
          <p:cNvSpPr/>
          <p:nvPr/>
        </p:nvSpPr>
        <p:spPr>
          <a:xfrm>
            <a:off x="4276279" y="1232371"/>
            <a:ext cx="57150" cy="789831"/>
          </a:xfrm>
          <a:prstGeom prst="roundRect">
            <a:avLst>
              <a:gd name="adj" fmla="val 2748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7" name="Text 4"/>
          <p:cNvSpPr/>
          <p:nvPr/>
        </p:nvSpPr>
        <p:spPr>
          <a:xfrm>
            <a:off x="4452417" y="1351360"/>
            <a:ext cx="1232074" cy="154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88"/>
              </a:lnSpc>
            </a:pPr>
            <a:r>
              <a:rPr lang="en-US" sz="96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Code Analysis</a:t>
            </a:r>
            <a:endParaRPr lang="en-US" sz="969" dirty="0"/>
          </a:p>
        </p:txBody>
      </p:sp>
      <p:sp>
        <p:nvSpPr>
          <p:cNvPr id="8" name="Text 5"/>
          <p:cNvSpPr/>
          <p:nvPr/>
        </p:nvSpPr>
        <p:spPr>
          <a:xfrm>
            <a:off x="4452417" y="1568202"/>
            <a:ext cx="4387007" cy="335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81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SonarCloud integration performs static analysis for code quality, security vulnerabilities, and test coverage, ensuring high standards.</a:t>
            </a:r>
            <a:endParaRPr lang="en-US" sz="813" dirty="0"/>
          </a:p>
        </p:txBody>
      </p:sp>
      <p:sp>
        <p:nvSpPr>
          <p:cNvPr id="9" name="Shape 6"/>
          <p:cNvSpPr/>
          <p:nvPr/>
        </p:nvSpPr>
        <p:spPr>
          <a:xfrm>
            <a:off x="4290566" y="2126903"/>
            <a:ext cx="4667846" cy="789831"/>
          </a:xfrm>
          <a:prstGeom prst="roundRect">
            <a:avLst>
              <a:gd name="adj" fmla="val 868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 sz="875"/>
          </a:p>
        </p:txBody>
      </p:sp>
      <p:sp>
        <p:nvSpPr>
          <p:cNvPr id="10" name="Shape 7"/>
          <p:cNvSpPr/>
          <p:nvPr/>
        </p:nvSpPr>
        <p:spPr>
          <a:xfrm>
            <a:off x="4276279" y="2126903"/>
            <a:ext cx="57150" cy="789831"/>
          </a:xfrm>
          <a:prstGeom prst="roundRect">
            <a:avLst>
              <a:gd name="adj" fmla="val 2748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1" name="Text 8"/>
          <p:cNvSpPr/>
          <p:nvPr/>
        </p:nvSpPr>
        <p:spPr>
          <a:xfrm>
            <a:off x="4452417" y="2245891"/>
            <a:ext cx="1232074" cy="154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88"/>
              </a:lnSpc>
            </a:pPr>
            <a:r>
              <a:rPr lang="en-US" sz="96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Docker Caching</a:t>
            </a:r>
            <a:endParaRPr lang="en-US" sz="969" dirty="0"/>
          </a:p>
        </p:txBody>
      </p:sp>
      <p:sp>
        <p:nvSpPr>
          <p:cNvPr id="12" name="Text 9"/>
          <p:cNvSpPr/>
          <p:nvPr/>
        </p:nvSpPr>
        <p:spPr>
          <a:xfrm>
            <a:off x="4452417" y="2462733"/>
            <a:ext cx="4387007" cy="335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81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Leverages Docker layer caching to significantly accelerate build times, improving developer productivity and iteration speed.</a:t>
            </a:r>
            <a:endParaRPr lang="en-US" sz="813" dirty="0"/>
          </a:p>
        </p:txBody>
      </p:sp>
      <p:sp>
        <p:nvSpPr>
          <p:cNvPr id="13" name="Shape 10"/>
          <p:cNvSpPr/>
          <p:nvPr/>
        </p:nvSpPr>
        <p:spPr>
          <a:xfrm>
            <a:off x="4290566" y="3021435"/>
            <a:ext cx="4667846" cy="789831"/>
          </a:xfrm>
          <a:prstGeom prst="roundRect">
            <a:avLst>
              <a:gd name="adj" fmla="val 868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 sz="875"/>
          </a:p>
        </p:txBody>
      </p:sp>
      <p:sp>
        <p:nvSpPr>
          <p:cNvPr id="14" name="Shape 11"/>
          <p:cNvSpPr/>
          <p:nvPr/>
        </p:nvSpPr>
        <p:spPr>
          <a:xfrm>
            <a:off x="4276279" y="3021435"/>
            <a:ext cx="57150" cy="789831"/>
          </a:xfrm>
          <a:prstGeom prst="roundRect">
            <a:avLst>
              <a:gd name="adj" fmla="val 2748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5" name="Text 12"/>
          <p:cNvSpPr/>
          <p:nvPr/>
        </p:nvSpPr>
        <p:spPr>
          <a:xfrm>
            <a:off x="4452417" y="3140423"/>
            <a:ext cx="1324719" cy="154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88"/>
              </a:lnSpc>
            </a:pPr>
            <a:r>
              <a:rPr lang="en-US" sz="96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Build, Scan &amp; Push</a:t>
            </a:r>
            <a:endParaRPr lang="en-US" sz="969" dirty="0"/>
          </a:p>
        </p:txBody>
      </p:sp>
      <p:sp>
        <p:nvSpPr>
          <p:cNvPr id="16" name="Text 13"/>
          <p:cNvSpPr/>
          <p:nvPr/>
        </p:nvSpPr>
        <p:spPr>
          <a:xfrm>
            <a:off x="4452417" y="3357265"/>
            <a:ext cx="4387007" cy="335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81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Builds Docker images, runs Trivy for vulnerability scanning, and pushes secure images to Docker Hub &amp; AWS ECR.</a:t>
            </a:r>
            <a:endParaRPr lang="en-US" sz="813" dirty="0"/>
          </a:p>
        </p:txBody>
      </p:sp>
      <p:sp>
        <p:nvSpPr>
          <p:cNvPr id="17" name="Shape 14"/>
          <p:cNvSpPr/>
          <p:nvPr/>
        </p:nvSpPr>
        <p:spPr>
          <a:xfrm>
            <a:off x="4290566" y="3915966"/>
            <a:ext cx="4667846" cy="789831"/>
          </a:xfrm>
          <a:prstGeom prst="roundRect">
            <a:avLst>
              <a:gd name="adj" fmla="val 8683"/>
            </a:avLst>
          </a:prstGeom>
          <a:solidFill>
            <a:srgbClr val="112836"/>
          </a:solidFill>
          <a:ln w="22860">
            <a:solidFill>
              <a:srgbClr val="49606E"/>
            </a:solidFill>
            <a:prstDash val="solid"/>
          </a:ln>
        </p:spPr>
        <p:txBody>
          <a:bodyPr/>
          <a:lstStyle/>
          <a:p>
            <a:endParaRPr lang="en-US" sz="875"/>
          </a:p>
        </p:txBody>
      </p:sp>
      <p:sp>
        <p:nvSpPr>
          <p:cNvPr id="18" name="Shape 15"/>
          <p:cNvSpPr/>
          <p:nvPr/>
        </p:nvSpPr>
        <p:spPr>
          <a:xfrm>
            <a:off x="4276279" y="3915966"/>
            <a:ext cx="57150" cy="789831"/>
          </a:xfrm>
          <a:prstGeom prst="roundRect">
            <a:avLst>
              <a:gd name="adj" fmla="val 27488"/>
            </a:avLst>
          </a:prstGeom>
          <a:solidFill>
            <a:srgbClr val="0A988B"/>
          </a:solidFill>
          <a:ln/>
        </p:spPr>
        <p:txBody>
          <a:bodyPr/>
          <a:lstStyle/>
          <a:p>
            <a:endParaRPr lang="en-US" sz="875"/>
          </a:p>
        </p:txBody>
      </p:sp>
      <p:sp>
        <p:nvSpPr>
          <p:cNvPr id="19" name="Text 16"/>
          <p:cNvSpPr/>
          <p:nvPr/>
        </p:nvSpPr>
        <p:spPr>
          <a:xfrm>
            <a:off x="4452417" y="4034954"/>
            <a:ext cx="1232074" cy="154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88"/>
              </a:lnSpc>
            </a:pPr>
            <a:r>
              <a:rPr lang="en-US" sz="969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Notifications</a:t>
            </a:r>
            <a:endParaRPr lang="en-US" sz="969" dirty="0"/>
          </a:p>
        </p:txBody>
      </p:sp>
      <p:sp>
        <p:nvSpPr>
          <p:cNvPr id="20" name="Text 17"/>
          <p:cNvSpPr/>
          <p:nvPr/>
        </p:nvSpPr>
        <p:spPr>
          <a:xfrm>
            <a:off x="4452417" y="4251797"/>
            <a:ext cx="4387007" cy="335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13"/>
              </a:lnSpc>
            </a:pPr>
            <a:r>
              <a:rPr lang="en-US" sz="813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Configures Slack alerts for real-time updates on pipeline success or failure, ensuring immediate awareness and quick response.</a:t>
            </a:r>
            <a:endParaRPr lang="en-US" sz="813" dirty="0"/>
          </a:p>
        </p:txBody>
      </p:sp>
      <p:sp>
        <p:nvSpPr>
          <p:cNvPr id="21" name="Google Shape;145;p31">
            <a:extLst>
              <a:ext uri="{FF2B5EF4-FFF2-40B4-BE49-F238E27FC236}">
                <a16:creationId xmlns:a16="http://schemas.microsoft.com/office/drawing/2014/main" id="{C55D2665-C77A-4D63-AB91-16C9C4FC0BC6}"/>
              </a:ext>
            </a:extLst>
          </p:cNvPr>
          <p:cNvSpPr/>
          <p:nvPr/>
        </p:nvSpPr>
        <p:spPr>
          <a:xfrm>
            <a:off x="8027183" y="4840824"/>
            <a:ext cx="1150374" cy="240953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D"/>
    </a:dk1>
    <a:lt1>
      <a:srgbClr val="FFFFFF"/>
    </a:lt1>
    <a:dk2>
      <a:srgbClr val="6EEDDA"/>
    </a:dk2>
    <a:lt2>
      <a:srgbClr val="4098FD"/>
    </a:lt2>
    <a:accent1>
      <a:srgbClr val="584EFD"/>
    </a:accent1>
    <a:accent2>
      <a:srgbClr val="251AC0"/>
    </a:accent2>
    <a:accent3>
      <a:srgbClr val="2A118E"/>
    </a:accent3>
    <a:accent4>
      <a:srgbClr val="150248"/>
    </a:accent4>
    <a:accent5>
      <a:srgbClr val="6EEDDA"/>
    </a:accent5>
    <a:accent6>
      <a:srgbClr val="4098FD"/>
    </a:accent6>
    <a:hlink>
      <a:srgbClr val="6EEDDA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D"/>
    </a:dk1>
    <a:lt1>
      <a:srgbClr val="FFFFFF"/>
    </a:lt1>
    <a:dk2>
      <a:srgbClr val="6EEDDA"/>
    </a:dk2>
    <a:lt2>
      <a:srgbClr val="4098FD"/>
    </a:lt2>
    <a:accent1>
      <a:srgbClr val="584EFD"/>
    </a:accent1>
    <a:accent2>
      <a:srgbClr val="251AC0"/>
    </a:accent2>
    <a:accent3>
      <a:srgbClr val="2A118E"/>
    </a:accent3>
    <a:accent4>
      <a:srgbClr val="150248"/>
    </a:accent4>
    <a:accent5>
      <a:srgbClr val="6EEDDA"/>
    </a:accent5>
    <a:accent6>
      <a:srgbClr val="4098FD"/>
    </a:accent6>
    <a:hlink>
      <a:srgbClr val="6EEDDA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</TotalTime>
  <Words>1480</Words>
  <Application>Microsoft Office PowerPoint</Application>
  <PresentationFormat>On-screen Show (16:9)</PresentationFormat>
  <Paragraphs>224</Paragraphs>
  <Slides>28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Catamaran</vt:lpstr>
      <vt:lpstr>Arial Black</vt:lpstr>
      <vt:lpstr>Fugaz One</vt:lpstr>
      <vt:lpstr>Consolas</vt:lpstr>
      <vt:lpstr>Unbounded</vt:lpstr>
      <vt:lpstr>Arial</vt:lpstr>
      <vt:lpstr>Cabin</vt:lpstr>
      <vt:lpstr>Cloud Engineer CV by Slidesgo</vt:lpstr>
      <vt:lpstr>End-to-End DevOps, Cloud &amp; AIOps Project </vt:lpstr>
      <vt:lpstr>PowerPoint Presentation</vt:lpstr>
      <vt:lpstr>TABLE OF CONTENTS</vt:lpstr>
      <vt:lpstr>Full-Stack Application (Node.js + Frontend) </vt:lpstr>
      <vt:lpstr>PowerPoint Presentation</vt:lpstr>
      <vt:lpstr>PowerPoint Presentation</vt:lpstr>
      <vt:lpstr>PowerPoint Presentation</vt:lpstr>
      <vt:lpstr>Automated CI/CD Pipeline (GitHub Actions)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Monitoring   Layer on EKS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AIOps: Real-time   Anomaly Detection</vt:lpstr>
      <vt:lpstr>AIOps: Real-time Anomaly Detection</vt:lpstr>
      <vt:lpstr>Terraform Infrastructure:   Multi-Cell EKS</vt:lpstr>
      <vt:lpstr>Main Features to Include in the EKS Cluster</vt:lpstr>
      <vt:lpstr>PowerPoint Presentation</vt:lpstr>
      <vt:lpstr>Deployment Process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ENGINEER CV</dc:title>
  <dc:creator>DELL</dc:creator>
  <cp:lastModifiedBy>es-Mahmoud.Abbas2026</cp:lastModifiedBy>
  <cp:revision>49</cp:revision>
  <dcterms:modified xsi:type="dcterms:W3CDTF">2025-11-30T18:56:24Z</dcterms:modified>
</cp:coreProperties>
</file>